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1029" r:id="rId3"/>
    <p:sldId id="299" r:id="rId4"/>
    <p:sldId id="1024" r:id="rId5"/>
    <p:sldId id="1015" r:id="rId6"/>
    <p:sldId id="318" r:id="rId7"/>
    <p:sldId id="297" r:id="rId8"/>
    <p:sldId id="1017" r:id="rId9"/>
    <p:sldId id="287" r:id="rId10"/>
    <p:sldId id="288" r:id="rId11"/>
    <p:sldId id="1018" r:id="rId12"/>
    <p:sldId id="315" r:id="rId13"/>
    <p:sldId id="1019" r:id="rId14"/>
    <p:sldId id="316" r:id="rId15"/>
    <p:sldId id="321" r:id="rId16"/>
    <p:sldId id="324" r:id="rId17"/>
    <p:sldId id="322" r:id="rId18"/>
    <p:sldId id="537" r:id="rId19"/>
    <p:sldId id="308" r:id="rId20"/>
    <p:sldId id="1009" r:id="rId21"/>
    <p:sldId id="261" r:id="rId22"/>
    <p:sldId id="551" r:id="rId23"/>
    <p:sldId id="257" r:id="rId24"/>
    <p:sldId id="516" r:id="rId25"/>
    <p:sldId id="1020" r:id="rId26"/>
    <p:sldId id="280" r:id="rId27"/>
    <p:sldId id="281" r:id="rId28"/>
    <p:sldId id="1021" r:id="rId29"/>
    <p:sldId id="518" r:id="rId30"/>
    <p:sldId id="262" r:id="rId31"/>
    <p:sldId id="525" r:id="rId32"/>
    <p:sldId id="491" r:id="rId33"/>
    <p:sldId id="511" r:id="rId34"/>
    <p:sldId id="521" r:id="rId35"/>
    <p:sldId id="523" r:id="rId36"/>
    <p:sldId id="263" r:id="rId37"/>
    <p:sldId id="517" r:id="rId38"/>
    <p:sldId id="987" r:id="rId39"/>
    <p:sldId id="1014" r:id="rId40"/>
    <p:sldId id="988" r:id="rId41"/>
    <p:sldId id="1026" r:id="rId42"/>
    <p:sldId id="1027" r:id="rId43"/>
    <p:sldId id="1028" r:id="rId44"/>
    <p:sldId id="981" r:id="rId45"/>
    <p:sldId id="989" r:id="rId46"/>
    <p:sldId id="532" r:id="rId47"/>
    <p:sldId id="522" r:id="rId48"/>
    <p:sldId id="543" r:id="rId49"/>
    <p:sldId id="290" r:id="rId50"/>
    <p:sldId id="289" r:id="rId51"/>
    <p:sldId id="286" r:id="rId52"/>
    <p:sldId id="285" r:id="rId53"/>
    <p:sldId id="273" r:id="rId54"/>
    <p:sldId id="274" r:id="rId55"/>
    <p:sldId id="275" r:id="rId56"/>
    <p:sldId id="291" r:id="rId57"/>
    <p:sldId id="984" r:id="rId58"/>
    <p:sldId id="553" r:id="rId59"/>
    <p:sldId id="317" r:id="rId60"/>
    <p:sldId id="319" r:id="rId61"/>
    <p:sldId id="985" r:id="rId62"/>
    <p:sldId id="1025" r:id="rId63"/>
    <p:sldId id="1013" r:id="rId64"/>
    <p:sldId id="260" r:id="rId65"/>
    <p:sldId id="1010" r:id="rId66"/>
    <p:sldId id="1011" r:id="rId67"/>
    <p:sldId id="264" r:id="rId68"/>
    <p:sldId id="1012" r:id="rId69"/>
    <p:sldId id="1008" r:id="rId70"/>
    <p:sldId id="277" r:id="rId71"/>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07" autoAdjust="0"/>
    <p:restoredTop sz="96197" autoAdjust="0"/>
  </p:normalViewPr>
  <p:slideViewPr>
    <p:cSldViewPr snapToGrid="0">
      <p:cViewPr varScale="1">
        <p:scale>
          <a:sx n="102" d="100"/>
          <a:sy n="102" d="100"/>
        </p:scale>
        <p:origin x="184" y="1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182880" cy="18288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9D510-18AC-394B-BC59-A415713077F8}" type="doc">
      <dgm:prSet loTypeId="urn:microsoft.com/office/officeart/2005/8/layout/lProcess3" loCatId="" qsTypeId="urn:microsoft.com/office/officeart/2005/8/quickstyle/simple1" qsCatId="simple" csTypeId="urn:microsoft.com/office/officeart/2005/8/colors/accent0_3" csCatId="mainScheme" phldr="1"/>
      <dgm:spPr/>
      <dgm:t>
        <a:bodyPr/>
        <a:lstStyle/>
        <a:p>
          <a:endParaRPr lang="en-US"/>
        </a:p>
      </dgm:t>
    </dgm:pt>
    <dgm:pt modelId="{882D4BA0-C7C6-EB45-95E5-650C23D6DEE1}">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Time</a:t>
          </a:r>
        </a:p>
      </dgm:t>
    </dgm:pt>
    <dgm:pt modelId="{DF58564B-2B20-AC41-82F4-DB6D998F5CF3}" type="parTrans" cxnId="{21EE7D8B-E5F5-FD44-A071-6CF33C833A22}">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E23DEADA-ADA6-454D-9040-E8C5536D6FAD}" type="sibTrans" cxnId="{21EE7D8B-E5F5-FD44-A071-6CF33C833A22}">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7CEB4C3E-7BF2-EC40-B3ED-349ADD5E26F0}">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0</a:t>
          </a:r>
        </a:p>
      </dgm:t>
    </dgm:pt>
    <dgm:pt modelId="{B3AA654D-E06F-4A4D-B777-CCDAA6A32021}" type="parTrans" cxnId="{7C5EC9D7-7A54-564F-98D8-BF80DAF1283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716BDAFA-5993-954B-A5D6-F4BF69F7193B}" type="sibTrans" cxnId="{7C5EC9D7-7A54-564F-98D8-BF80DAF1283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A2D3F25-D7A5-F947-819F-288CF1451A95}">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799188CD-35CE-B547-969A-B52B1FEC0746}" type="parTrans" cxnId="{CA60D84C-1359-2840-9B91-AAF3BF3576AE}">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0BE0F99-74D4-6A4E-9F01-F2A4E6CC8614}" type="sibTrans" cxnId="{CA60D84C-1359-2840-9B91-AAF3BF3576AE}">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96F2266-9F4D-D84F-AD6D-3E207DDC639F}">
      <dgm:prSet phldrT="[Text]"/>
      <dgm:spPr/>
      <dgm:t>
        <a:bodyPr/>
        <a:lstStyle/>
        <a:p>
          <a:r>
            <a:rPr lang="en-US" b="0" i="0" u="none" dirty="0"/>
            <a:t>Anti-PD-1 Therapy</a:t>
          </a:r>
          <a:endParaRPr lang="en-US" b="0" i="0" dirty="0">
            <a:latin typeface="Roboto Condensed" panose="02000000000000000000" pitchFamily="2" charset="0"/>
            <a:ea typeface="Roboto Condensed" panose="02000000000000000000" pitchFamily="2" charset="0"/>
            <a:cs typeface="Roboto Condensed" panose="02000000000000000000" pitchFamily="2" charset="0"/>
          </a:endParaRPr>
        </a:p>
      </dgm:t>
    </dgm:pt>
    <dgm:pt modelId="{780AF06D-5A70-2C41-A098-CE103BEA4427}" type="parTrans" cxnId="{E12E5AFB-A502-0544-8AD3-852119181315}">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C10B3296-661A-6443-90E3-D5D62FA26F67}" type="sibTrans" cxnId="{E12E5AFB-A502-0544-8AD3-852119181315}">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80DBE385-39DF-2848-896A-83D939A0DF29}">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FECB6161-3F7B-8D4F-B96B-1B6ED09CE288}" type="parTrans" cxnId="{74064F4B-9CB4-4A40-987F-B6B272C38CF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328AB5E7-0D71-D748-8419-C851FD86EE1A}" type="sibTrans" cxnId="{74064F4B-9CB4-4A40-987F-B6B272C38CF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3B21D835-C076-074A-ACDB-97D42C43617E}">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B00850D2-2242-2542-A63B-E9D0441293E9}" type="parTrans" cxnId="{E52811AD-7153-9D46-9B14-A0B532BFFCA1}">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97598545-01FB-0545-807D-0694B76B1077}" type="sibTrans" cxnId="{E52811AD-7153-9D46-9B14-A0B532BFFCA1}">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0252CCFD-F19B-8A47-A109-A9243CFCDB36}">
      <dgm:prSet/>
      <dgm:spPr/>
      <dgm:t>
        <a:bodyPr/>
        <a:lstStyle/>
        <a:p>
          <a:r>
            <a:rPr lang="en-US" dirty="0"/>
            <a:t>16SrRNA Sequencing</a:t>
          </a:r>
        </a:p>
      </dgm:t>
    </dgm:pt>
    <dgm:pt modelId="{C308EF4A-41A4-3842-984B-A12D1333E36B}" type="parTrans" cxnId="{DD7C1197-9C17-E742-9FB1-85323FE849BD}">
      <dgm:prSet/>
      <dgm:spPr/>
      <dgm:t>
        <a:bodyPr/>
        <a:lstStyle/>
        <a:p>
          <a:endParaRPr lang="en-US"/>
        </a:p>
      </dgm:t>
    </dgm:pt>
    <dgm:pt modelId="{A095C61D-163C-FF4B-AC98-F45A71AA0EA2}" type="sibTrans" cxnId="{DD7C1197-9C17-E742-9FB1-85323FE849BD}">
      <dgm:prSet/>
      <dgm:spPr/>
      <dgm:t>
        <a:bodyPr/>
        <a:lstStyle/>
        <a:p>
          <a:endParaRPr lang="en-US"/>
        </a:p>
      </dgm:t>
    </dgm:pt>
    <dgm:pt modelId="{F589AA8E-04AD-484A-9B74-EF436E0B4469}">
      <dgm:prSet/>
      <dgm:spPr/>
      <dgm:t>
        <a:bodyPr/>
        <a:lstStyle/>
        <a:p>
          <a:r>
            <a:rPr lang="en-US" dirty="0"/>
            <a:t>😮</a:t>
          </a:r>
        </a:p>
      </dgm:t>
    </dgm:pt>
    <dgm:pt modelId="{87BFFF96-8890-1C4B-8A4B-0CC47B6CD692}" type="parTrans" cxnId="{3619D004-524E-6C4D-88A2-838A4D7C8CA8}">
      <dgm:prSet/>
      <dgm:spPr/>
      <dgm:t>
        <a:bodyPr/>
        <a:lstStyle/>
        <a:p>
          <a:endParaRPr lang="en-US"/>
        </a:p>
      </dgm:t>
    </dgm:pt>
    <dgm:pt modelId="{66F33E0D-C3AA-B14F-8229-BE27D6ACEF04}" type="sibTrans" cxnId="{3619D004-524E-6C4D-88A2-838A4D7C8CA8}">
      <dgm:prSet/>
      <dgm:spPr/>
      <dgm:t>
        <a:bodyPr/>
        <a:lstStyle/>
        <a:p>
          <a:endParaRPr lang="en-US"/>
        </a:p>
      </dgm:t>
    </dgm:pt>
    <dgm:pt modelId="{E93FD8D3-0D36-E143-9032-5EF012808116}">
      <dgm:prSet/>
      <dgm:spPr/>
      <dgm:t>
        <a:bodyPr/>
        <a:lstStyle/>
        <a:p>
          <a:r>
            <a:rPr lang="en-US" dirty="0"/>
            <a:t>16SrRNA Sequencing</a:t>
          </a:r>
        </a:p>
      </dgm:t>
    </dgm:pt>
    <dgm:pt modelId="{1B8050A4-B7F8-984C-9CC9-3FDEBC367037}" type="parTrans" cxnId="{5DD0F8F6-D9F0-0E42-8D13-071536AE7826}">
      <dgm:prSet/>
      <dgm:spPr/>
      <dgm:t>
        <a:bodyPr/>
        <a:lstStyle/>
        <a:p>
          <a:endParaRPr lang="en-US"/>
        </a:p>
      </dgm:t>
    </dgm:pt>
    <dgm:pt modelId="{12E7AE97-8C8E-7847-A07D-166B60416839}" type="sibTrans" cxnId="{5DD0F8F6-D9F0-0E42-8D13-071536AE7826}">
      <dgm:prSet/>
      <dgm:spPr/>
      <dgm:t>
        <a:bodyPr/>
        <a:lstStyle/>
        <a:p>
          <a:endParaRPr lang="en-US"/>
        </a:p>
      </dgm:t>
    </dgm:pt>
    <dgm:pt modelId="{FEB810D4-E1BD-2543-B210-D9B4E9B60E6A}">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t</a:t>
          </a:r>
        </a:p>
      </dgm:t>
    </dgm:pt>
    <dgm:pt modelId="{A09854DE-8A4C-C848-9412-713E270CAA4F}" type="parTrans" cxnId="{C5FFDEA6-4F12-FF40-8ABF-0D419CEA4600}">
      <dgm:prSet/>
      <dgm:spPr/>
      <dgm:t>
        <a:bodyPr/>
        <a:lstStyle/>
        <a:p>
          <a:endParaRPr lang="en-US"/>
        </a:p>
      </dgm:t>
    </dgm:pt>
    <dgm:pt modelId="{8374AEE9-F4E3-7649-B4E1-C5ADF52CF1CA}" type="sibTrans" cxnId="{C5FFDEA6-4F12-FF40-8ABF-0D419CEA4600}">
      <dgm:prSet/>
      <dgm:spPr/>
      <dgm:t>
        <a:bodyPr/>
        <a:lstStyle/>
        <a:p>
          <a:endParaRPr lang="en-US"/>
        </a:p>
      </dgm:t>
    </dgm:pt>
    <dgm:pt modelId="{AB669E24-870D-7449-8996-EB943BA51D12}">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EDC7EBE3-0EBC-4842-9AED-B6A14F1572C4}" type="parTrans" cxnId="{CDB353F7-4D84-134E-BFA7-EA6B8D5B5ADF}">
      <dgm:prSet/>
      <dgm:spPr/>
      <dgm:t>
        <a:bodyPr/>
        <a:lstStyle/>
        <a:p>
          <a:endParaRPr lang="en-US"/>
        </a:p>
      </dgm:t>
    </dgm:pt>
    <dgm:pt modelId="{B88BB8FC-B254-584D-B838-4EB7F26C3B67}" type="sibTrans" cxnId="{CDB353F7-4D84-134E-BFA7-EA6B8D5B5ADF}">
      <dgm:prSet/>
      <dgm:spPr/>
      <dgm:t>
        <a:bodyPr/>
        <a:lstStyle/>
        <a:p>
          <a:endParaRPr lang="en-US"/>
        </a:p>
      </dgm:t>
    </dgm:pt>
    <dgm:pt modelId="{4087F8E1-F6E7-6B41-B751-ADD40E3BDEBD}">
      <dgm:prSet/>
      <dgm:spPr/>
      <dgm:t>
        <a:bodyPr/>
        <a:lstStyle/>
        <a:p>
          <a:r>
            <a:rPr lang="en-US" dirty="0"/>
            <a:t>💩</a:t>
          </a:r>
        </a:p>
      </dgm:t>
    </dgm:pt>
    <dgm:pt modelId="{BB037B88-7C71-1C4F-8FEA-306B31E1460B}" type="parTrans" cxnId="{4E8B5679-65D4-4641-B3FE-7CB50AA4F0C2}">
      <dgm:prSet/>
      <dgm:spPr/>
      <dgm:t>
        <a:bodyPr/>
        <a:lstStyle/>
        <a:p>
          <a:endParaRPr lang="en-US"/>
        </a:p>
      </dgm:t>
    </dgm:pt>
    <dgm:pt modelId="{A5C6309D-EFA6-5148-B218-F4A20480A440}" type="sibTrans" cxnId="{4E8B5679-65D4-4641-B3FE-7CB50AA4F0C2}">
      <dgm:prSet/>
      <dgm:spPr/>
      <dgm:t>
        <a:bodyPr/>
        <a:lstStyle/>
        <a:p>
          <a:endParaRPr lang="en-US"/>
        </a:p>
      </dgm:t>
    </dgm:pt>
    <dgm:pt modelId="{6AAA8CBB-5D88-0E4E-B800-F93C1E74DFC0}">
      <dgm:prSet/>
      <dgm:spPr/>
      <dgm:t>
        <a:bodyPr/>
        <a:lstStyle/>
        <a:p>
          <a:r>
            <a:rPr lang="en-US" b="0" i="0" u="none" dirty="0"/>
            <a:t>LC-MS</a:t>
          </a:r>
          <a:endParaRPr lang="en-US" dirty="0"/>
        </a:p>
      </dgm:t>
    </dgm:pt>
    <dgm:pt modelId="{1790ACAF-53AF-3E49-9D3B-A7F66E5E3B98}" type="parTrans" cxnId="{D594B2E6-8FBE-2F47-B872-7E6A4928265E}">
      <dgm:prSet/>
      <dgm:spPr/>
      <dgm:t>
        <a:bodyPr/>
        <a:lstStyle/>
        <a:p>
          <a:endParaRPr lang="en-US"/>
        </a:p>
      </dgm:t>
    </dgm:pt>
    <dgm:pt modelId="{7F7DF9E2-8311-B441-8E53-4370942115FB}" type="sibTrans" cxnId="{D594B2E6-8FBE-2F47-B872-7E6A4928265E}">
      <dgm:prSet/>
      <dgm:spPr/>
      <dgm:t>
        <a:bodyPr/>
        <a:lstStyle/>
        <a:p>
          <a:endParaRPr lang="en-US"/>
        </a:p>
      </dgm:t>
    </dgm:pt>
    <dgm:pt modelId="{12216BBF-86B7-0146-9798-1AC0362F9D26}">
      <dgm:prSet/>
      <dgm:spPr/>
      <dgm:t>
        <a:bodyPr/>
        <a:lstStyle/>
        <a:p>
          <a:r>
            <a:rPr lang="en-US" dirty="0"/>
            <a:t>🩸</a:t>
          </a:r>
        </a:p>
      </dgm:t>
    </dgm:pt>
    <dgm:pt modelId="{A4381913-40FB-EA4F-8294-1954FCD60B09}" type="parTrans" cxnId="{671DF49C-4D59-0C4D-AECF-488E97C57C06}">
      <dgm:prSet/>
      <dgm:spPr/>
      <dgm:t>
        <a:bodyPr/>
        <a:lstStyle/>
        <a:p>
          <a:endParaRPr lang="en-US"/>
        </a:p>
      </dgm:t>
    </dgm:pt>
    <dgm:pt modelId="{C274DEF7-E198-1E44-A144-72B07D9CE0C2}" type="sibTrans" cxnId="{671DF49C-4D59-0C4D-AECF-488E97C57C06}">
      <dgm:prSet/>
      <dgm:spPr/>
      <dgm:t>
        <a:bodyPr/>
        <a:lstStyle/>
        <a:p>
          <a:endParaRPr lang="en-US"/>
        </a:p>
      </dgm:t>
    </dgm:pt>
    <dgm:pt modelId="{90E4BCE2-DF61-204B-B58F-DBE2FE3B3182}">
      <dgm:prSet/>
      <dgm:spPr/>
      <dgm:t>
        <a:bodyPr/>
        <a:lstStyle/>
        <a:p>
          <a:r>
            <a:rPr lang="en-US" dirty="0"/>
            <a:t>16SrRNA Sequencing</a:t>
          </a:r>
        </a:p>
      </dgm:t>
    </dgm:pt>
    <dgm:pt modelId="{B852B072-55A6-AB46-89C9-5FFEDCAB1B27}" type="parTrans" cxnId="{9F23B71E-F686-5D4C-92E0-56E1B58C7835}">
      <dgm:prSet/>
      <dgm:spPr/>
      <dgm:t>
        <a:bodyPr/>
        <a:lstStyle/>
        <a:p>
          <a:endParaRPr lang="en-US"/>
        </a:p>
      </dgm:t>
    </dgm:pt>
    <dgm:pt modelId="{EDAFF32D-C038-1642-9E8F-630B02063E75}" type="sibTrans" cxnId="{9F23B71E-F686-5D4C-92E0-56E1B58C7835}">
      <dgm:prSet/>
      <dgm:spPr/>
      <dgm:t>
        <a:bodyPr/>
        <a:lstStyle/>
        <a:p>
          <a:endParaRPr lang="en-US"/>
        </a:p>
      </dgm:t>
    </dgm:pt>
    <dgm:pt modelId="{4C4DEDD3-850F-C546-879A-D20E5A8F6FC3}">
      <dgm:prSet/>
      <dgm:spPr/>
      <dgm:t>
        <a:bodyPr/>
        <a:lstStyle/>
        <a:p>
          <a:r>
            <a:rPr lang="en-US" dirty="0"/>
            <a:t>👃</a:t>
          </a:r>
        </a:p>
      </dgm:t>
    </dgm:pt>
    <dgm:pt modelId="{B65FCD79-56C3-D545-A631-66EBD633CB10}" type="parTrans" cxnId="{F0849052-CFC8-794E-B882-48AA79993B83}">
      <dgm:prSet/>
      <dgm:spPr/>
      <dgm:t>
        <a:bodyPr/>
        <a:lstStyle/>
        <a:p>
          <a:endParaRPr lang="en-US"/>
        </a:p>
      </dgm:t>
    </dgm:pt>
    <dgm:pt modelId="{6D669950-4962-7746-B15B-B9DF0949CF4C}" type="sibTrans" cxnId="{F0849052-CFC8-794E-B882-48AA79993B83}">
      <dgm:prSet/>
      <dgm:spPr/>
      <dgm:t>
        <a:bodyPr/>
        <a:lstStyle/>
        <a:p>
          <a:endParaRPr lang="en-US"/>
        </a:p>
      </dgm:t>
    </dgm:pt>
    <dgm:pt modelId="{3A8C9A02-F33F-E447-9FD8-339C3772ECB9}">
      <dgm:prSet/>
      <dgm:spPr/>
      <dgm:t>
        <a:bodyPr/>
        <a:lstStyle/>
        <a:p>
          <a:r>
            <a:rPr lang="en-US" dirty="0"/>
            <a:t>😮</a:t>
          </a:r>
        </a:p>
      </dgm:t>
    </dgm:pt>
    <dgm:pt modelId="{DC1EDE70-053F-134A-B305-923FCC4C1226}" type="parTrans" cxnId="{8E6CFB89-D153-8643-BE44-17F024E1CDF2}">
      <dgm:prSet/>
      <dgm:spPr/>
      <dgm:t>
        <a:bodyPr/>
        <a:lstStyle/>
        <a:p>
          <a:endParaRPr lang="en-US"/>
        </a:p>
      </dgm:t>
    </dgm:pt>
    <dgm:pt modelId="{136FA5EF-F1FE-AD4D-9A75-FCCCA41AEE72}" type="sibTrans" cxnId="{8E6CFB89-D153-8643-BE44-17F024E1CDF2}">
      <dgm:prSet/>
      <dgm:spPr/>
      <dgm:t>
        <a:bodyPr/>
        <a:lstStyle/>
        <a:p>
          <a:endParaRPr lang="en-US"/>
        </a:p>
      </dgm:t>
    </dgm:pt>
    <dgm:pt modelId="{1622013C-CEC6-4E48-8166-029BC328A71B}">
      <dgm:prSet/>
      <dgm:spPr/>
      <dgm:t>
        <a:bodyPr/>
        <a:lstStyle/>
        <a:p>
          <a:r>
            <a:rPr lang="en-US" dirty="0"/>
            <a:t>😮</a:t>
          </a:r>
        </a:p>
      </dgm:t>
    </dgm:pt>
    <dgm:pt modelId="{3A836232-6EB1-3E4F-B111-7E221ED82108}" type="parTrans" cxnId="{FC1A885A-9785-3842-BC4C-0701CBE7288B}">
      <dgm:prSet/>
      <dgm:spPr/>
      <dgm:t>
        <a:bodyPr/>
        <a:lstStyle/>
        <a:p>
          <a:endParaRPr lang="en-US"/>
        </a:p>
      </dgm:t>
    </dgm:pt>
    <dgm:pt modelId="{7DD3E1BD-51C9-B84D-8642-2F46B181FB5F}" type="sibTrans" cxnId="{FC1A885A-9785-3842-BC4C-0701CBE7288B}">
      <dgm:prSet/>
      <dgm:spPr/>
      <dgm:t>
        <a:bodyPr/>
        <a:lstStyle/>
        <a:p>
          <a:endParaRPr lang="en-US"/>
        </a:p>
      </dgm:t>
    </dgm:pt>
    <dgm:pt modelId="{8A0B736F-0519-DE49-91CE-A0DE971E3024}">
      <dgm:prSet/>
      <dgm:spPr/>
      <dgm:t>
        <a:bodyPr/>
        <a:lstStyle/>
        <a:p>
          <a:r>
            <a:rPr lang="en-US" dirty="0"/>
            <a:t>👃</a:t>
          </a:r>
        </a:p>
      </dgm:t>
    </dgm:pt>
    <dgm:pt modelId="{13695A14-1F5D-EC41-A927-472AE805C180}" type="parTrans" cxnId="{00F3B8C9-8F78-5F45-927D-42DF81023924}">
      <dgm:prSet/>
      <dgm:spPr/>
      <dgm:t>
        <a:bodyPr/>
        <a:lstStyle/>
        <a:p>
          <a:endParaRPr lang="en-US"/>
        </a:p>
      </dgm:t>
    </dgm:pt>
    <dgm:pt modelId="{93798D86-350C-4645-B3DE-595D9E338C80}" type="sibTrans" cxnId="{00F3B8C9-8F78-5F45-927D-42DF81023924}">
      <dgm:prSet/>
      <dgm:spPr/>
      <dgm:t>
        <a:bodyPr/>
        <a:lstStyle/>
        <a:p>
          <a:endParaRPr lang="en-US"/>
        </a:p>
      </dgm:t>
    </dgm:pt>
    <dgm:pt modelId="{D72B8739-F3BA-344B-816A-83DCBB09D725}">
      <dgm:prSet/>
      <dgm:spPr/>
      <dgm:t>
        <a:bodyPr/>
        <a:lstStyle/>
        <a:p>
          <a:r>
            <a:rPr lang="en-US" dirty="0"/>
            <a:t>👃</a:t>
          </a:r>
        </a:p>
      </dgm:t>
    </dgm:pt>
    <dgm:pt modelId="{2293A485-3E68-4044-95BC-2E1BA334E868}" type="parTrans" cxnId="{AF5CFBD0-A768-5C42-909D-ECE8DB279991}">
      <dgm:prSet/>
      <dgm:spPr/>
      <dgm:t>
        <a:bodyPr/>
        <a:lstStyle/>
        <a:p>
          <a:endParaRPr lang="en-US"/>
        </a:p>
      </dgm:t>
    </dgm:pt>
    <dgm:pt modelId="{96A04C61-9B10-2F44-B544-FCCDBFDD5CB0}" type="sibTrans" cxnId="{AF5CFBD0-A768-5C42-909D-ECE8DB279991}">
      <dgm:prSet/>
      <dgm:spPr/>
      <dgm:t>
        <a:bodyPr/>
        <a:lstStyle/>
        <a:p>
          <a:endParaRPr lang="en-US"/>
        </a:p>
      </dgm:t>
    </dgm:pt>
    <dgm:pt modelId="{7F859779-CA03-634B-BCC9-740A0A4765FA}">
      <dgm:prSet/>
      <dgm:spPr/>
      <dgm:t>
        <a:bodyPr/>
        <a:lstStyle/>
        <a:p>
          <a:r>
            <a:rPr lang="en-US" dirty="0"/>
            <a:t>💩</a:t>
          </a:r>
        </a:p>
      </dgm:t>
    </dgm:pt>
    <dgm:pt modelId="{91802159-B1CD-9E41-9A12-F008F15D26E2}" type="parTrans" cxnId="{8DADF0DC-0C80-ED40-A316-21D4EA6B808F}">
      <dgm:prSet/>
      <dgm:spPr/>
      <dgm:t>
        <a:bodyPr/>
        <a:lstStyle/>
        <a:p>
          <a:endParaRPr lang="en-US"/>
        </a:p>
      </dgm:t>
    </dgm:pt>
    <dgm:pt modelId="{E5F91096-5496-8044-8E11-E8325BCEC4D3}" type="sibTrans" cxnId="{8DADF0DC-0C80-ED40-A316-21D4EA6B808F}">
      <dgm:prSet/>
      <dgm:spPr/>
      <dgm:t>
        <a:bodyPr/>
        <a:lstStyle/>
        <a:p>
          <a:endParaRPr lang="en-US"/>
        </a:p>
      </dgm:t>
    </dgm:pt>
    <dgm:pt modelId="{8B63C7A3-1C2B-594D-B8A0-36F90228BA41}">
      <dgm:prSet/>
      <dgm:spPr/>
      <dgm:t>
        <a:bodyPr/>
        <a:lstStyle/>
        <a:p>
          <a:r>
            <a:rPr lang="en-US" dirty="0"/>
            <a:t>💩</a:t>
          </a:r>
        </a:p>
      </dgm:t>
    </dgm:pt>
    <dgm:pt modelId="{180E77F2-31A3-4143-B203-5DA012FAED53}" type="parTrans" cxnId="{5767BA56-CAFE-FE49-AE98-9735E279419A}">
      <dgm:prSet/>
      <dgm:spPr/>
      <dgm:t>
        <a:bodyPr/>
        <a:lstStyle/>
        <a:p>
          <a:endParaRPr lang="en-US"/>
        </a:p>
      </dgm:t>
    </dgm:pt>
    <dgm:pt modelId="{A0DB40CB-8282-7F42-B4EE-689A871552BB}" type="sibTrans" cxnId="{5767BA56-CAFE-FE49-AE98-9735E279419A}">
      <dgm:prSet/>
      <dgm:spPr/>
      <dgm:t>
        <a:bodyPr/>
        <a:lstStyle/>
        <a:p>
          <a:endParaRPr lang="en-US"/>
        </a:p>
      </dgm:t>
    </dgm:pt>
    <dgm:pt modelId="{38450E47-8619-BE4D-9B25-CDE9608B90AB}">
      <dgm:prSet/>
      <dgm:spPr/>
      <dgm:t>
        <a:bodyPr/>
        <a:lstStyle/>
        <a:p>
          <a:r>
            <a:rPr lang="en-US" dirty="0"/>
            <a:t>🩸</a:t>
          </a:r>
        </a:p>
      </dgm:t>
    </dgm:pt>
    <dgm:pt modelId="{B24E1865-7870-7948-A8A1-342ACBFAF678}" type="parTrans" cxnId="{76CFBEB5-39E3-0C4F-87C5-66FB1FC20A7A}">
      <dgm:prSet/>
      <dgm:spPr/>
      <dgm:t>
        <a:bodyPr/>
        <a:lstStyle/>
        <a:p>
          <a:endParaRPr lang="en-US"/>
        </a:p>
      </dgm:t>
    </dgm:pt>
    <dgm:pt modelId="{D06A4119-08E4-D14F-BDA0-C9440CF2BCC5}" type="sibTrans" cxnId="{76CFBEB5-39E3-0C4F-87C5-66FB1FC20A7A}">
      <dgm:prSet/>
      <dgm:spPr/>
      <dgm:t>
        <a:bodyPr/>
        <a:lstStyle/>
        <a:p>
          <a:endParaRPr lang="en-US"/>
        </a:p>
      </dgm:t>
    </dgm:pt>
    <dgm:pt modelId="{33F4CBAE-E0C0-AB4A-BBBD-78BA3321C3E4}">
      <dgm:prSet/>
      <dgm:spPr/>
      <dgm:t>
        <a:bodyPr/>
        <a:lstStyle/>
        <a:p>
          <a:r>
            <a:rPr lang="en-US" dirty="0"/>
            <a:t>🩸</a:t>
          </a:r>
        </a:p>
      </dgm:t>
    </dgm:pt>
    <dgm:pt modelId="{02A4BABB-1653-E444-8DDD-CAEEC83C39CE}" type="parTrans" cxnId="{B0D1BF50-042D-B24F-9DE0-41B51FB9F46C}">
      <dgm:prSet/>
      <dgm:spPr/>
      <dgm:t>
        <a:bodyPr/>
        <a:lstStyle/>
        <a:p>
          <a:endParaRPr lang="en-US"/>
        </a:p>
      </dgm:t>
    </dgm:pt>
    <dgm:pt modelId="{2515C423-C8E9-7B41-8F92-F84F283B09F6}" type="sibTrans" cxnId="{B0D1BF50-042D-B24F-9DE0-41B51FB9F46C}">
      <dgm:prSet/>
      <dgm:spPr/>
      <dgm:t>
        <a:bodyPr/>
        <a:lstStyle/>
        <a:p>
          <a:endParaRPr lang="en-US"/>
        </a:p>
      </dgm:t>
    </dgm:pt>
    <dgm:pt modelId="{A9017EC7-A8D3-4D46-AC43-CB99EAD63015}">
      <dgm:prSet/>
      <dgm:spPr/>
      <dgm:t>
        <a:bodyPr/>
        <a:lstStyle/>
        <a:p>
          <a:r>
            <a:rPr lang="en-US" dirty="0"/>
            <a:t>Tumor Growth</a:t>
          </a:r>
        </a:p>
      </dgm:t>
    </dgm:pt>
    <dgm:pt modelId="{DDA3F096-EE98-1D4F-B1AA-4E4D7DAC5F8B}" type="parTrans" cxnId="{55C20A60-5BFC-5249-8247-7F717EA270CD}">
      <dgm:prSet/>
      <dgm:spPr/>
      <dgm:t>
        <a:bodyPr/>
        <a:lstStyle/>
        <a:p>
          <a:endParaRPr lang="en-US"/>
        </a:p>
      </dgm:t>
    </dgm:pt>
    <dgm:pt modelId="{149C9A27-010E-D84F-8434-FAFDF55FF82B}" type="sibTrans" cxnId="{55C20A60-5BFC-5249-8247-7F717EA270CD}">
      <dgm:prSet/>
      <dgm:spPr/>
      <dgm:t>
        <a:bodyPr/>
        <a:lstStyle/>
        <a:p>
          <a:endParaRPr lang="en-US"/>
        </a:p>
      </dgm:t>
    </dgm:pt>
    <dgm:pt modelId="{235E71F2-DACC-D343-9261-B1E743184CD6}">
      <dgm:prSet/>
      <dgm:spPr/>
      <dgm:t>
        <a:bodyPr/>
        <a:lstStyle/>
        <a:p>
          <a:r>
            <a:rPr lang="en-US" dirty="0"/>
            <a:t>📏</a:t>
          </a:r>
        </a:p>
      </dgm:t>
    </dgm:pt>
    <dgm:pt modelId="{928C9138-7145-E14A-B67F-76428BC265EB}" type="parTrans" cxnId="{34E7B8E9-E8C0-1445-8F93-64955BCDE630}">
      <dgm:prSet/>
      <dgm:spPr/>
      <dgm:t>
        <a:bodyPr/>
        <a:lstStyle/>
        <a:p>
          <a:endParaRPr lang="en-US"/>
        </a:p>
      </dgm:t>
    </dgm:pt>
    <dgm:pt modelId="{C59F1D02-3B3D-F844-AA8F-15CCA1FAF267}" type="sibTrans" cxnId="{34E7B8E9-E8C0-1445-8F93-64955BCDE630}">
      <dgm:prSet/>
      <dgm:spPr/>
      <dgm:t>
        <a:bodyPr/>
        <a:lstStyle/>
        <a:p>
          <a:endParaRPr lang="en-US"/>
        </a:p>
      </dgm:t>
    </dgm:pt>
    <dgm:pt modelId="{A37BCC94-BBD5-F841-B192-33A103587C9E}">
      <dgm:prSet/>
      <dgm:spPr/>
      <dgm:t>
        <a:bodyPr/>
        <a:lstStyle/>
        <a:p>
          <a:r>
            <a:rPr lang="en-US" dirty="0"/>
            <a:t>📏</a:t>
          </a:r>
        </a:p>
      </dgm:t>
    </dgm:pt>
    <dgm:pt modelId="{43F09FA3-8FEF-8A42-9A3D-5DACD0A198C5}" type="parTrans" cxnId="{5F6F6C5F-9A0E-B240-8EE1-790689F009B8}">
      <dgm:prSet/>
      <dgm:spPr/>
      <dgm:t>
        <a:bodyPr/>
        <a:lstStyle/>
        <a:p>
          <a:endParaRPr lang="en-US"/>
        </a:p>
      </dgm:t>
    </dgm:pt>
    <dgm:pt modelId="{FEF87EDA-3D9D-8E4F-B7EA-ADE32D3259F3}" type="sibTrans" cxnId="{5F6F6C5F-9A0E-B240-8EE1-790689F009B8}">
      <dgm:prSet/>
      <dgm:spPr/>
      <dgm:t>
        <a:bodyPr/>
        <a:lstStyle/>
        <a:p>
          <a:endParaRPr lang="en-US"/>
        </a:p>
      </dgm:t>
    </dgm:pt>
    <dgm:pt modelId="{29492DF8-2B8F-0F4A-8497-4E3DD6335361}">
      <dgm:prSet/>
      <dgm:spPr/>
      <dgm:t>
        <a:bodyPr/>
        <a:lstStyle/>
        <a:p>
          <a:r>
            <a:rPr lang="en-US"/>
            <a:t>📏</a:t>
          </a:r>
          <a:endParaRPr lang="en-US" dirty="0"/>
        </a:p>
      </dgm:t>
    </dgm:pt>
    <dgm:pt modelId="{A2AF129C-AEE0-0244-A10F-04807E2BE97C}" type="parTrans" cxnId="{D06F0CF7-C4C7-0243-A6CE-0CB20C7F5EBF}">
      <dgm:prSet/>
      <dgm:spPr/>
      <dgm:t>
        <a:bodyPr/>
        <a:lstStyle/>
        <a:p>
          <a:endParaRPr lang="en-US"/>
        </a:p>
      </dgm:t>
    </dgm:pt>
    <dgm:pt modelId="{F9F1E448-ACA6-B044-B6E7-1AB7791D54CE}" type="sibTrans" cxnId="{D06F0CF7-C4C7-0243-A6CE-0CB20C7F5EBF}">
      <dgm:prSet/>
      <dgm:spPr/>
      <dgm:t>
        <a:bodyPr/>
        <a:lstStyle/>
        <a:p>
          <a:endParaRPr lang="en-US"/>
        </a:p>
      </dgm:t>
    </dgm:pt>
    <dgm:pt modelId="{6D5CB8E2-9092-9F40-8A43-CA791B8389D9}" type="pres">
      <dgm:prSet presAssocID="{9279D510-18AC-394B-BC59-A415713077F8}" presName="Name0" presStyleCnt="0">
        <dgm:presLayoutVars>
          <dgm:chPref val="3"/>
          <dgm:dir/>
          <dgm:animLvl val="lvl"/>
          <dgm:resizeHandles/>
        </dgm:presLayoutVars>
      </dgm:prSet>
      <dgm:spPr/>
    </dgm:pt>
    <dgm:pt modelId="{B895FFF6-1692-D341-AAB5-882F04222001}" type="pres">
      <dgm:prSet presAssocID="{882D4BA0-C7C6-EB45-95E5-650C23D6DEE1}" presName="horFlow" presStyleCnt="0"/>
      <dgm:spPr/>
    </dgm:pt>
    <dgm:pt modelId="{67230056-FB47-C447-9F8F-F51B8B15243A}" type="pres">
      <dgm:prSet presAssocID="{882D4BA0-C7C6-EB45-95E5-650C23D6DEE1}" presName="bigChev" presStyleLbl="node1" presStyleIdx="0" presStyleCnt="7"/>
      <dgm:spPr/>
    </dgm:pt>
    <dgm:pt modelId="{31EAB975-6661-3142-B978-A9158C96022F}" type="pres">
      <dgm:prSet presAssocID="{B3AA654D-E06F-4A4D-B777-CCDAA6A32021}" presName="parTrans" presStyleCnt="0"/>
      <dgm:spPr/>
    </dgm:pt>
    <dgm:pt modelId="{242EA917-C66E-014E-85F4-D6282033E859}" type="pres">
      <dgm:prSet presAssocID="{7CEB4C3E-7BF2-EC40-B3ED-349ADD5E26F0}" presName="node" presStyleLbl="alignAccFollowNode1" presStyleIdx="0" presStyleCnt="21">
        <dgm:presLayoutVars>
          <dgm:bulletEnabled val="1"/>
        </dgm:presLayoutVars>
      </dgm:prSet>
      <dgm:spPr/>
    </dgm:pt>
    <dgm:pt modelId="{92BD5409-0A3D-FB42-BC67-A738DF8730FE}" type="pres">
      <dgm:prSet presAssocID="{716BDAFA-5993-954B-A5D6-F4BF69F7193B}" presName="sibTrans" presStyleCnt="0"/>
      <dgm:spPr/>
    </dgm:pt>
    <dgm:pt modelId="{877DAC21-6006-B543-BD61-E7BAAAD1C528}" type="pres">
      <dgm:prSet presAssocID="{BA2D3F25-D7A5-F947-819F-288CF1451A95}" presName="node" presStyleLbl="alignAccFollowNode1" presStyleIdx="1" presStyleCnt="21">
        <dgm:presLayoutVars>
          <dgm:bulletEnabled val="1"/>
        </dgm:presLayoutVars>
      </dgm:prSet>
      <dgm:spPr/>
    </dgm:pt>
    <dgm:pt modelId="{A8EC753C-AB00-3048-BE18-45A5DFCF4A2D}" type="pres">
      <dgm:prSet presAssocID="{B0BE0F99-74D4-6A4E-9F01-F2A4E6CC8614}" presName="sibTrans" presStyleCnt="0"/>
      <dgm:spPr/>
    </dgm:pt>
    <dgm:pt modelId="{F8F080A9-FBF2-BC47-BC8C-4E3C157B8940}" type="pres">
      <dgm:prSet presAssocID="{FEB810D4-E1BD-2543-B210-D9B4E9B60E6A}" presName="node" presStyleLbl="alignAccFollowNode1" presStyleIdx="2" presStyleCnt="21">
        <dgm:presLayoutVars>
          <dgm:bulletEnabled val="1"/>
        </dgm:presLayoutVars>
      </dgm:prSet>
      <dgm:spPr/>
    </dgm:pt>
    <dgm:pt modelId="{4212C866-1BDF-8341-81AC-8F9D22967B09}" type="pres">
      <dgm:prSet presAssocID="{882D4BA0-C7C6-EB45-95E5-650C23D6DEE1}" presName="vSp" presStyleCnt="0"/>
      <dgm:spPr/>
    </dgm:pt>
    <dgm:pt modelId="{C8889F1B-981D-D845-8EB1-A979DD7FA13B}" type="pres">
      <dgm:prSet presAssocID="{B96F2266-9F4D-D84F-AD6D-3E207DDC639F}" presName="horFlow" presStyleCnt="0"/>
      <dgm:spPr/>
    </dgm:pt>
    <dgm:pt modelId="{BE8C5F94-AC74-D446-8832-120FD97FEF0B}" type="pres">
      <dgm:prSet presAssocID="{B96F2266-9F4D-D84F-AD6D-3E207DDC639F}" presName="bigChev" presStyleLbl="node1" presStyleIdx="1" presStyleCnt="7"/>
      <dgm:spPr/>
    </dgm:pt>
    <dgm:pt modelId="{D78A55DF-9873-EC4D-92DB-1E8AF5BDA1B2}" type="pres">
      <dgm:prSet presAssocID="{FECB6161-3F7B-8D4F-B96B-1B6ED09CE288}" presName="parTrans" presStyleCnt="0"/>
      <dgm:spPr/>
    </dgm:pt>
    <dgm:pt modelId="{EF3B3B37-F54E-0840-A658-07C643A1184B}" type="pres">
      <dgm:prSet presAssocID="{80DBE385-39DF-2848-896A-83D939A0DF29}" presName="node" presStyleLbl="alignAccFollowNode1" presStyleIdx="3" presStyleCnt="21">
        <dgm:presLayoutVars>
          <dgm:bulletEnabled val="1"/>
        </dgm:presLayoutVars>
      </dgm:prSet>
      <dgm:spPr/>
    </dgm:pt>
    <dgm:pt modelId="{70130EE6-5586-E443-B759-2BF924FE0B2D}" type="pres">
      <dgm:prSet presAssocID="{328AB5E7-0D71-D748-8419-C851FD86EE1A}" presName="sibTrans" presStyleCnt="0"/>
      <dgm:spPr/>
    </dgm:pt>
    <dgm:pt modelId="{565FF691-874C-B346-9D11-F490181AD94A}" type="pres">
      <dgm:prSet presAssocID="{3B21D835-C076-074A-ACDB-97D42C43617E}" presName="node" presStyleLbl="alignAccFollowNode1" presStyleIdx="4" presStyleCnt="21">
        <dgm:presLayoutVars>
          <dgm:bulletEnabled val="1"/>
        </dgm:presLayoutVars>
      </dgm:prSet>
      <dgm:spPr/>
    </dgm:pt>
    <dgm:pt modelId="{0AEA75AA-AD2A-D544-8EFC-55268EF42D7A}" type="pres">
      <dgm:prSet presAssocID="{97598545-01FB-0545-807D-0694B76B1077}" presName="sibTrans" presStyleCnt="0"/>
      <dgm:spPr/>
    </dgm:pt>
    <dgm:pt modelId="{AFCFB2D8-C41A-C64F-816C-52A4AC984DC2}" type="pres">
      <dgm:prSet presAssocID="{AB669E24-870D-7449-8996-EB943BA51D12}" presName="node" presStyleLbl="alignAccFollowNode1" presStyleIdx="5" presStyleCnt="21">
        <dgm:presLayoutVars>
          <dgm:bulletEnabled val="1"/>
        </dgm:presLayoutVars>
      </dgm:prSet>
      <dgm:spPr/>
    </dgm:pt>
    <dgm:pt modelId="{468253AB-8275-4549-9C1F-DFB7A734AA55}" type="pres">
      <dgm:prSet presAssocID="{B96F2266-9F4D-D84F-AD6D-3E207DDC639F}" presName="vSp" presStyleCnt="0"/>
      <dgm:spPr/>
    </dgm:pt>
    <dgm:pt modelId="{0FCD4CC1-0FB9-6D41-89B5-730536F83EC5}" type="pres">
      <dgm:prSet presAssocID="{0252CCFD-F19B-8A47-A109-A9243CFCDB36}" presName="horFlow" presStyleCnt="0"/>
      <dgm:spPr/>
    </dgm:pt>
    <dgm:pt modelId="{E11D34BE-E7F7-134D-97C9-108282D416B5}" type="pres">
      <dgm:prSet presAssocID="{0252CCFD-F19B-8A47-A109-A9243CFCDB36}" presName="bigChev" presStyleLbl="node1" presStyleIdx="2" presStyleCnt="7"/>
      <dgm:spPr/>
    </dgm:pt>
    <dgm:pt modelId="{3DAE2432-C132-7E4B-B5F1-999D7FC5816D}" type="pres">
      <dgm:prSet presAssocID="{87BFFF96-8890-1C4B-8A4B-0CC47B6CD692}" presName="parTrans" presStyleCnt="0"/>
      <dgm:spPr/>
    </dgm:pt>
    <dgm:pt modelId="{AACDBDB2-5374-EB42-A8A3-9A2E74529BEC}" type="pres">
      <dgm:prSet presAssocID="{F589AA8E-04AD-484A-9B74-EF436E0B4469}" presName="node" presStyleLbl="alignAccFollowNode1" presStyleIdx="6" presStyleCnt="21">
        <dgm:presLayoutVars>
          <dgm:bulletEnabled val="1"/>
        </dgm:presLayoutVars>
      </dgm:prSet>
      <dgm:spPr/>
    </dgm:pt>
    <dgm:pt modelId="{1CAF3331-5DDC-9541-A52C-31B189CF28B0}" type="pres">
      <dgm:prSet presAssocID="{66F33E0D-C3AA-B14F-8229-BE27D6ACEF04}" presName="sibTrans" presStyleCnt="0"/>
      <dgm:spPr/>
    </dgm:pt>
    <dgm:pt modelId="{2FDF8363-10BF-7845-8547-BB52F3A4C225}" type="pres">
      <dgm:prSet presAssocID="{3A8C9A02-F33F-E447-9FD8-339C3772ECB9}" presName="node" presStyleLbl="alignAccFollowNode1" presStyleIdx="7" presStyleCnt="21">
        <dgm:presLayoutVars>
          <dgm:bulletEnabled val="1"/>
        </dgm:presLayoutVars>
      </dgm:prSet>
      <dgm:spPr/>
    </dgm:pt>
    <dgm:pt modelId="{6B36EE6B-5A6B-8841-9272-9477E953BC41}" type="pres">
      <dgm:prSet presAssocID="{136FA5EF-F1FE-AD4D-9A75-FCCCA41AEE72}" presName="sibTrans" presStyleCnt="0"/>
      <dgm:spPr/>
    </dgm:pt>
    <dgm:pt modelId="{3031C14B-FA5D-7F4A-BE08-1F521D9B14E6}" type="pres">
      <dgm:prSet presAssocID="{1622013C-CEC6-4E48-8166-029BC328A71B}" presName="node" presStyleLbl="alignAccFollowNode1" presStyleIdx="8" presStyleCnt="21">
        <dgm:presLayoutVars>
          <dgm:bulletEnabled val="1"/>
        </dgm:presLayoutVars>
      </dgm:prSet>
      <dgm:spPr/>
    </dgm:pt>
    <dgm:pt modelId="{177C040E-CBF8-E54F-BDBE-A0C51EA9F0E2}" type="pres">
      <dgm:prSet presAssocID="{0252CCFD-F19B-8A47-A109-A9243CFCDB36}" presName="vSp" presStyleCnt="0"/>
      <dgm:spPr/>
    </dgm:pt>
    <dgm:pt modelId="{DB158D11-229F-BD4A-83F3-A452A9343923}" type="pres">
      <dgm:prSet presAssocID="{E93FD8D3-0D36-E143-9032-5EF012808116}" presName="horFlow" presStyleCnt="0"/>
      <dgm:spPr/>
    </dgm:pt>
    <dgm:pt modelId="{495227BF-B8F0-BA40-919E-9F0EE87AC312}" type="pres">
      <dgm:prSet presAssocID="{E93FD8D3-0D36-E143-9032-5EF012808116}" presName="bigChev" presStyleLbl="node1" presStyleIdx="3" presStyleCnt="7"/>
      <dgm:spPr/>
    </dgm:pt>
    <dgm:pt modelId="{4707FD04-E6EA-0641-ABD4-E9B069721A78}" type="pres">
      <dgm:prSet presAssocID="{B65FCD79-56C3-D545-A631-66EBD633CB10}" presName="parTrans" presStyleCnt="0"/>
      <dgm:spPr/>
    </dgm:pt>
    <dgm:pt modelId="{A721371A-A0CC-B547-B87D-5884C64014B7}" type="pres">
      <dgm:prSet presAssocID="{4C4DEDD3-850F-C546-879A-D20E5A8F6FC3}" presName="node" presStyleLbl="alignAccFollowNode1" presStyleIdx="9" presStyleCnt="21">
        <dgm:presLayoutVars>
          <dgm:bulletEnabled val="1"/>
        </dgm:presLayoutVars>
      </dgm:prSet>
      <dgm:spPr/>
    </dgm:pt>
    <dgm:pt modelId="{C8D0B5DC-B4ED-DD4E-9280-541C2F955DA7}" type="pres">
      <dgm:prSet presAssocID="{6D669950-4962-7746-B15B-B9DF0949CF4C}" presName="sibTrans" presStyleCnt="0"/>
      <dgm:spPr/>
    </dgm:pt>
    <dgm:pt modelId="{EFF6D5F6-A75A-F449-AD98-121068771C6D}" type="pres">
      <dgm:prSet presAssocID="{8A0B736F-0519-DE49-91CE-A0DE971E3024}" presName="node" presStyleLbl="alignAccFollowNode1" presStyleIdx="10" presStyleCnt="21" custLinFactNeighborX="-7153" custLinFactNeighborY="87">
        <dgm:presLayoutVars>
          <dgm:bulletEnabled val="1"/>
        </dgm:presLayoutVars>
      </dgm:prSet>
      <dgm:spPr/>
    </dgm:pt>
    <dgm:pt modelId="{F320F2EC-968B-F345-8E1D-3979ED79380A}" type="pres">
      <dgm:prSet presAssocID="{93798D86-350C-4645-B3DE-595D9E338C80}" presName="sibTrans" presStyleCnt="0"/>
      <dgm:spPr/>
    </dgm:pt>
    <dgm:pt modelId="{93F30159-0EAA-A34E-B97A-B4409B02E261}" type="pres">
      <dgm:prSet presAssocID="{D72B8739-F3BA-344B-816A-83DCBB09D725}" presName="node" presStyleLbl="alignAccFollowNode1" presStyleIdx="11" presStyleCnt="21">
        <dgm:presLayoutVars>
          <dgm:bulletEnabled val="1"/>
        </dgm:presLayoutVars>
      </dgm:prSet>
      <dgm:spPr/>
    </dgm:pt>
    <dgm:pt modelId="{E90D8BD0-D794-6B44-B4DB-6C499025E1EE}" type="pres">
      <dgm:prSet presAssocID="{E93FD8D3-0D36-E143-9032-5EF012808116}" presName="vSp" presStyleCnt="0"/>
      <dgm:spPr/>
    </dgm:pt>
    <dgm:pt modelId="{0ECCA51F-1113-EB4C-8381-DE3E17E1273D}" type="pres">
      <dgm:prSet presAssocID="{90E4BCE2-DF61-204B-B58F-DBE2FE3B3182}" presName="horFlow" presStyleCnt="0"/>
      <dgm:spPr/>
    </dgm:pt>
    <dgm:pt modelId="{AE203951-9E6A-344B-8A85-98A8A62909CD}" type="pres">
      <dgm:prSet presAssocID="{90E4BCE2-DF61-204B-B58F-DBE2FE3B3182}" presName="bigChev" presStyleLbl="node1" presStyleIdx="4" presStyleCnt="7"/>
      <dgm:spPr/>
    </dgm:pt>
    <dgm:pt modelId="{8EB926FD-75D2-8E4C-887F-0307F7FB0550}" type="pres">
      <dgm:prSet presAssocID="{BB037B88-7C71-1C4F-8FEA-306B31E1460B}" presName="parTrans" presStyleCnt="0"/>
      <dgm:spPr/>
    </dgm:pt>
    <dgm:pt modelId="{3EB37C78-FA63-5C47-9CF1-2DB6CB290B40}" type="pres">
      <dgm:prSet presAssocID="{4087F8E1-F6E7-6B41-B751-ADD40E3BDEBD}" presName="node" presStyleLbl="alignAccFollowNode1" presStyleIdx="12" presStyleCnt="21">
        <dgm:presLayoutVars>
          <dgm:bulletEnabled val="1"/>
        </dgm:presLayoutVars>
      </dgm:prSet>
      <dgm:spPr/>
    </dgm:pt>
    <dgm:pt modelId="{4EBF581C-4950-3C49-89EF-67A1690CF586}" type="pres">
      <dgm:prSet presAssocID="{A5C6309D-EFA6-5148-B218-F4A20480A440}" presName="sibTrans" presStyleCnt="0"/>
      <dgm:spPr/>
    </dgm:pt>
    <dgm:pt modelId="{30575739-3130-CE45-A45B-AA917974B135}" type="pres">
      <dgm:prSet presAssocID="{7F859779-CA03-634B-BCC9-740A0A4765FA}" presName="node" presStyleLbl="alignAccFollowNode1" presStyleIdx="13" presStyleCnt="21">
        <dgm:presLayoutVars>
          <dgm:bulletEnabled val="1"/>
        </dgm:presLayoutVars>
      </dgm:prSet>
      <dgm:spPr/>
    </dgm:pt>
    <dgm:pt modelId="{4B255743-E6C4-5541-97B1-2DD591AC86DB}" type="pres">
      <dgm:prSet presAssocID="{E5F91096-5496-8044-8E11-E8325BCEC4D3}" presName="sibTrans" presStyleCnt="0"/>
      <dgm:spPr/>
    </dgm:pt>
    <dgm:pt modelId="{3176B2A6-AC50-5E47-847B-C153CEF1059B}" type="pres">
      <dgm:prSet presAssocID="{8B63C7A3-1C2B-594D-B8A0-36F90228BA41}" presName="node" presStyleLbl="alignAccFollowNode1" presStyleIdx="14" presStyleCnt="21">
        <dgm:presLayoutVars>
          <dgm:bulletEnabled val="1"/>
        </dgm:presLayoutVars>
      </dgm:prSet>
      <dgm:spPr/>
    </dgm:pt>
    <dgm:pt modelId="{39709055-157A-3344-834A-CC4DFAE72B3A}" type="pres">
      <dgm:prSet presAssocID="{90E4BCE2-DF61-204B-B58F-DBE2FE3B3182}" presName="vSp" presStyleCnt="0"/>
      <dgm:spPr/>
    </dgm:pt>
    <dgm:pt modelId="{1B0AB27F-0C19-0B4E-B7E4-C6453E4A69B9}" type="pres">
      <dgm:prSet presAssocID="{6AAA8CBB-5D88-0E4E-B800-F93C1E74DFC0}" presName="horFlow" presStyleCnt="0"/>
      <dgm:spPr/>
    </dgm:pt>
    <dgm:pt modelId="{449E29FD-B610-5D43-9B4B-F23D2ED7B7ED}" type="pres">
      <dgm:prSet presAssocID="{6AAA8CBB-5D88-0E4E-B800-F93C1E74DFC0}" presName="bigChev" presStyleLbl="node1" presStyleIdx="5" presStyleCnt="7"/>
      <dgm:spPr/>
    </dgm:pt>
    <dgm:pt modelId="{664D7592-7E46-0B49-B968-D0CF2AF0470E}" type="pres">
      <dgm:prSet presAssocID="{A4381913-40FB-EA4F-8294-1954FCD60B09}" presName="parTrans" presStyleCnt="0"/>
      <dgm:spPr/>
    </dgm:pt>
    <dgm:pt modelId="{3BAB60B1-8FE6-4A41-8A56-8D0497F51BF8}" type="pres">
      <dgm:prSet presAssocID="{12216BBF-86B7-0146-9798-1AC0362F9D26}" presName="node" presStyleLbl="alignAccFollowNode1" presStyleIdx="15" presStyleCnt="21">
        <dgm:presLayoutVars>
          <dgm:bulletEnabled val="1"/>
        </dgm:presLayoutVars>
      </dgm:prSet>
      <dgm:spPr/>
    </dgm:pt>
    <dgm:pt modelId="{3C7E6B83-2140-2542-9800-2A6F6BAFB7E5}" type="pres">
      <dgm:prSet presAssocID="{C274DEF7-E198-1E44-A144-72B07D9CE0C2}" presName="sibTrans" presStyleCnt="0"/>
      <dgm:spPr/>
    </dgm:pt>
    <dgm:pt modelId="{55865456-1C7E-B74C-99AF-1D3E0BCBD443}" type="pres">
      <dgm:prSet presAssocID="{38450E47-8619-BE4D-9B25-CDE9608B90AB}" presName="node" presStyleLbl="alignAccFollowNode1" presStyleIdx="16" presStyleCnt="21">
        <dgm:presLayoutVars>
          <dgm:bulletEnabled val="1"/>
        </dgm:presLayoutVars>
      </dgm:prSet>
      <dgm:spPr/>
    </dgm:pt>
    <dgm:pt modelId="{D9384B45-C735-2145-A7B2-19637E3FD114}" type="pres">
      <dgm:prSet presAssocID="{D06A4119-08E4-D14F-BDA0-C9440CF2BCC5}" presName="sibTrans" presStyleCnt="0"/>
      <dgm:spPr/>
    </dgm:pt>
    <dgm:pt modelId="{CA35FD42-1100-114C-A08A-D8BD76C646EA}" type="pres">
      <dgm:prSet presAssocID="{33F4CBAE-E0C0-AB4A-BBBD-78BA3321C3E4}" presName="node" presStyleLbl="alignAccFollowNode1" presStyleIdx="17" presStyleCnt="21">
        <dgm:presLayoutVars>
          <dgm:bulletEnabled val="1"/>
        </dgm:presLayoutVars>
      </dgm:prSet>
      <dgm:spPr/>
    </dgm:pt>
    <dgm:pt modelId="{439B9537-B3F7-AB41-B519-7398F498C1FD}" type="pres">
      <dgm:prSet presAssocID="{6AAA8CBB-5D88-0E4E-B800-F93C1E74DFC0}" presName="vSp" presStyleCnt="0"/>
      <dgm:spPr/>
    </dgm:pt>
    <dgm:pt modelId="{85CF86C5-E8E2-1741-8AE7-78BF5E1F7150}" type="pres">
      <dgm:prSet presAssocID="{A9017EC7-A8D3-4D46-AC43-CB99EAD63015}" presName="horFlow" presStyleCnt="0"/>
      <dgm:spPr/>
    </dgm:pt>
    <dgm:pt modelId="{498E45D7-EF6F-F143-A226-DAEB307EAC46}" type="pres">
      <dgm:prSet presAssocID="{A9017EC7-A8D3-4D46-AC43-CB99EAD63015}" presName="bigChev" presStyleLbl="node1" presStyleIdx="6" presStyleCnt="7"/>
      <dgm:spPr/>
    </dgm:pt>
    <dgm:pt modelId="{9420806C-0C6C-124C-9115-E60BC8E6CEFE}" type="pres">
      <dgm:prSet presAssocID="{928C9138-7145-E14A-B67F-76428BC265EB}" presName="parTrans" presStyleCnt="0"/>
      <dgm:spPr/>
    </dgm:pt>
    <dgm:pt modelId="{54E87F9F-0316-F949-94F4-3B3A845C8C75}" type="pres">
      <dgm:prSet presAssocID="{235E71F2-DACC-D343-9261-B1E743184CD6}" presName="node" presStyleLbl="alignAccFollowNode1" presStyleIdx="18" presStyleCnt="21">
        <dgm:presLayoutVars>
          <dgm:bulletEnabled val="1"/>
        </dgm:presLayoutVars>
      </dgm:prSet>
      <dgm:spPr/>
    </dgm:pt>
    <dgm:pt modelId="{3442E2E7-4574-9248-AC31-7473CA959E44}" type="pres">
      <dgm:prSet presAssocID="{C59F1D02-3B3D-F844-AA8F-15CCA1FAF267}" presName="sibTrans" presStyleCnt="0"/>
      <dgm:spPr/>
    </dgm:pt>
    <dgm:pt modelId="{112251EF-3D14-CD41-A10A-E79626F7E115}" type="pres">
      <dgm:prSet presAssocID="{A37BCC94-BBD5-F841-B192-33A103587C9E}" presName="node" presStyleLbl="alignAccFollowNode1" presStyleIdx="19" presStyleCnt="21">
        <dgm:presLayoutVars>
          <dgm:bulletEnabled val="1"/>
        </dgm:presLayoutVars>
      </dgm:prSet>
      <dgm:spPr/>
    </dgm:pt>
    <dgm:pt modelId="{423DFB80-D26C-F14D-AA74-7EF1D9486670}" type="pres">
      <dgm:prSet presAssocID="{FEF87EDA-3D9D-8E4F-B7EA-ADE32D3259F3}" presName="sibTrans" presStyleCnt="0"/>
      <dgm:spPr/>
    </dgm:pt>
    <dgm:pt modelId="{F593F346-E71E-DC4C-A8D3-5B452404A573}" type="pres">
      <dgm:prSet presAssocID="{29492DF8-2B8F-0F4A-8497-4E3DD6335361}" presName="node" presStyleLbl="alignAccFollowNode1" presStyleIdx="20" presStyleCnt="21">
        <dgm:presLayoutVars>
          <dgm:bulletEnabled val="1"/>
        </dgm:presLayoutVars>
      </dgm:prSet>
      <dgm:spPr/>
    </dgm:pt>
  </dgm:ptLst>
  <dgm:cxnLst>
    <dgm:cxn modelId="{3619D004-524E-6C4D-88A2-838A4D7C8CA8}" srcId="{0252CCFD-F19B-8A47-A109-A9243CFCDB36}" destId="{F589AA8E-04AD-484A-9B74-EF436E0B4469}" srcOrd="0" destOrd="0" parTransId="{87BFFF96-8890-1C4B-8A4B-0CC47B6CD692}" sibTransId="{66F33E0D-C3AA-B14F-8229-BE27D6ACEF04}"/>
    <dgm:cxn modelId="{58E9CD07-D10E-6047-8A7D-9201A42189F0}" type="presOf" srcId="{3B21D835-C076-074A-ACDB-97D42C43617E}" destId="{565FF691-874C-B346-9D11-F490181AD94A}" srcOrd="0" destOrd="0" presId="urn:microsoft.com/office/officeart/2005/8/layout/lProcess3"/>
    <dgm:cxn modelId="{5BCFFE0F-AECC-4A44-976A-1FF6758B67C2}" type="presOf" srcId="{B96F2266-9F4D-D84F-AD6D-3E207DDC639F}" destId="{BE8C5F94-AC74-D446-8832-120FD97FEF0B}" srcOrd="0" destOrd="0" presId="urn:microsoft.com/office/officeart/2005/8/layout/lProcess3"/>
    <dgm:cxn modelId="{6FD76C12-9DF5-F647-B5DF-833B0B60B23B}" type="presOf" srcId="{4C4DEDD3-850F-C546-879A-D20E5A8F6FC3}" destId="{A721371A-A0CC-B547-B87D-5884C64014B7}" srcOrd="0" destOrd="0" presId="urn:microsoft.com/office/officeart/2005/8/layout/lProcess3"/>
    <dgm:cxn modelId="{9C1A4C13-965E-B448-B81C-31F02F261EAA}" type="presOf" srcId="{235E71F2-DACC-D343-9261-B1E743184CD6}" destId="{54E87F9F-0316-F949-94F4-3B3A845C8C75}" srcOrd="0" destOrd="0" presId="urn:microsoft.com/office/officeart/2005/8/layout/lProcess3"/>
    <dgm:cxn modelId="{9F23B71E-F686-5D4C-92E0-56E1B58C7835}" srcId="{9279D510-18AC-394B-BC59-A415713077F8}" destId="{90E4BCE2-DF61-204B-B58F-DBE2FE3B3182}" srcOrd="4" destOrd="0" parTransId="{B852B072-55A6-AB46-89C9-5FFEDCAB1B27}" sibTransId="{EDAFF32D-C038-1642-9E8F-630B02063E75}"/>
    <dgm:cxn modelId="{4F0FC333-1813-CA4E-AD66-1514BFBE96BE}" type="presOf" srcId="{38450E47-8619-BE4D-9B25-CDE9608B90AB}" destId="{55865456-1C7E-B74C-99AF-1D3E0BCBD443}" srcOrd="0" destOrd="0" presId="urn:microsoft.com/office/officeart/2005/8/layout/lProcess3"/>
    <dgm:cxn modelId="{50B3C834-94E3-5E41-95ED-7E5B1DFCF732}" type="presOf" srcId="{A9017EC7-A8D3-4D46-AC43-CB99EAD63015}" destId="{498E45D7-EF6F-F143-A226-DAEB307EAC46}" srcOrd="0" destOrd="0" presId="urn:microsoft.com/office/officeart/2005/8/layout/lProcess3"/>
    <dgm:cxn modelId="{30D93B38-612C-C34C-B80C-C6F4119BFC39}" type="presOf" srcId="{4087F8E1-F6E7-6B41-B751-ADD40E3BDEBD}" destId="{3EB37C78-FA63-5C47-9CF1-2DB6CB290B40}" srcOrd="0" destOrd="0" presId="urn:microsoft.com/office/officeart/2005/8/layout/lProcess3"/>
    <dgm:cxn modelId="{304E8043-617B-E648-956C-953A5CCEABBF}" type="presOf" srcId="{AB669E24-870D-7449-8996-EB943BA51D12}" destId="{AFCFB2D8-C41A-C64F-816C-52A4AC984DC2}" srcOrd="0" destOrd="0" presId="urn:microsoft.com/office/officeart/2005/8/layout/lProcess3"/>
    <dgm:cxn modelId="{74064F4B-9CB4-4A40-987F-B6B272C38CFF}" srcId="{B96F2266-9F4D-D84F-AD6D-3E207DDC639F}" destId="{80DBE385-39DF-2848-896A-83D939A0DF29}" srcOrd="0" destOrd="0" parTransId="{FECB6161-3F7B-8D4F-B96B-1B6ED09CE288}" sibTransId="{328AB5E7-0D71-D748-8419-C851FD86EE1A}"/>
    <dgm:cxn modelId="{CA60D84C-1359-2840-9B91-AAF3BF3576AE}" srcId="{882D4BA0-C7C6-EB45-95E5-650C23D6DEE1}" destId="{BA2D3F25-D7A5-F947-819F-288CF1451A95}" srcOrd="1" destOrd="0" parTransId="{799188CD-35CE-B547-969A-B52B1FEC0746}" sibTransId="{B0BE0F99-74D4-6A4E-9F01-F2A4E6CC8614}"/>
    <dgm:cxn modelId="{57D08750-E61D-D744-8F71-E493C6CBE84B}" type="presOf" srcId="{FEB810D4-E1BD-2543-B210-D9B4E9B60E6A}" destId="{F8F080A9-FBF2-BC47-BC8C-4E3C157B8940}" srcOrd="0" destOrd="0" presId="urn:microsoft.com/office/officeart/2005/8/layout/lProcess3"/>
    <dgm:cxn modelId="{B0D1BF50-042D-B24F-9DE0-41B51FB9F46C}" srcId="{6AAA8CBB-5D88-0E4E-B800-F93C1E74DFC0}" destId="{33F4CBAE-E0C0-AB4A-BBBD-78BA3321C3E4}" srcOrd="2" destOrd="0" parTransId="{02A4BABB-1653-E444-8DDD-CAEEC83C39CE}" sibTransId="{2515C423-C8E9-7B41-8F92-F84F283B09F6}"/>
    <dgm:cxn modelId="{F0849052-CFC8-794E-B882-48AA79993B83}" srcId="{E93FD8D3-0D36-E143-9032-5EF012808116}" destId="{4C4DEDD3-850F-C546-879A-D20E5A8F6FC3}" srcOrd="0" destOrd="0" parTransId="{B65FCD79-56C3-D545-A631-66EBD633CB10}" sibTransId="{6D669950-4962-7746-B15B-B9DF0949CF4C}"/>
    <dgm:cxn modelId="{6243EB53-91E2-D146-99F2-2044905E27F5}" type="presOf" srcId="{7F859779-CA03-634B-BCC9-740A0A4765FA}" destId="{30575739-3130-CE45-A45B-AA917974B135}" srcOrd="0" destOrd="0" presId="urn:microsoft.com/office/officeart/2005/8/layout/lProcess3"/>
    <dgm:cxn modelId="{5767BA56-CAFE-FE49-AE98-9735E279419A}" srcId="{90E4BCE2-DF61-204B-B58F-DBE2FE3B3182}" destId="{8B63C7A3-1C2B-594D-B8A0-36F90228BA41}" srcOrd="2" destOrd="0" parTransId="{180E77F2-31A3-4143-B203-5DA012FAED53}" sibTransId="{A0DB40CB-8282-7F42-B4EE-689A871552BB}"/>
    <dgm:cxn modelId="{FC1A885A-9785-3842-BC4C-0701CBE7288B}" srcId="{0252CCFD-F19B-8A47-A109-A9243CFCDB36}" destId="{1622013C-CEC6-4E48-8166-029BC328A71B}" srcOrd="2" destOrd="0" parTransId="{3A836232-6EB1-3E4F-B111-7E221ED82108}" sibTransId="{7DD3E1BD-51C9-B84D-8642-2F46B181FB5F}"/>
    <dgm:cxn modelId="{5F6F6C5F-9A0E-B240-8EE1-790689F009B8}" srcId="{A9017EC7-A8D3-4D46-AC43-CB99EAD63015}" destId="{A37BCC94-BBD5-F841-B192-33A103587C9E}" srcOrd="1" destOrd="0" parTransId="{43F09FA3-8FEF-8A42-9A3D-5DACD0A198C5}" sibTransId="{FEF87EDA-3D9D-8E4F-B7EA-ADE32D3259F3}"/>
    <dgm:cxn modelId="{55C20A60-5BFC-5249-8247-7F717EA270CD}" srcId="{9279D510-18AC-394B-BC59-A415713077F8}" destId="{A9017EC7-A8D3-4D46-AC43-CB99EAD63015}" srcOrd="6" destOrd="0" parTransId="{DDA3F096-EE98-1D4F-B1AA-4E4D7DAC5F8B}" sibTransId="{149C9A27-010E-D84F-8434-FAFDF55FF82B}"/>
    <dgm:cxn modelId="{824E1166-552B-134E-BFDC-DD7BC668D258}" type="presOf" srcId="{A37BCC94-BBD5-F841-B192-33A103587C9E}" destId="{112251EF-3D14-CD41-A10A-E79626F7E115}" srcOrd="0" destOrd="0" presId="urn:microsoft.com/office/officeart/2005/8/layout/lProcess3"/>
    <dgm:cxn modelId="{CE3D3A69-F3F3-BA49-BA15-9B50194F9344}" type="presOf" srcId="{BA2D3F25-D7A5-F947-819F-288CF1451A95}" destId="{877DAC21-6006-B543-BD61-E7BAAAD1C528}" srcOrd="0" destOrd="0" presId="urn:microsoft.com/office/officeart/2005/8/layout/lProcess3"/>
    <dgm:cxn modelId="{4E8B5679-65D4-4641-B3FE-7CB50AA4F0C2}" srcId="{90E4BCE2-DF61-204B-B58F-DBE2FE3B3182}" destId="{4087F8E1-F6E7-6B41-B751-ADD40E3BDEBD}" srcOrd="0" destOrd="0" parTransId="{BB037B88-7C71-1C4F-8FEA-306B31E1460B}" sibTransId="{A5C6309D-EFA6-5148-B218-F4A20480A440}"/>
    <dgm:cxn modelId="{8E6CFB89-D153-8643-BE44-17F024E1CDF2}" srcId="{0252CCFD-F19B-8A47-A109-A9243CFCDB36}" destId="{3A8C9A02-F33F-E447-9FD8-339C3772ECB9}" srcOrd="1" destOrd="0" parTransId="{DC1EDE70-053F-134A-B305-923FCC4C1226}" sibTransId="{136FA5EF-F1FE-AD4D-9A75-FCCCA41AEE72}"/>
    <dgm:cxn modelId="{21EE7D8B-E5F5-FD44-A071-6CF33C833A22}" srcId="{9279D510-18AC-394B-BC59-A415713077F8}" destId="{882D4BA0-C7C6-EB45-95E5-650C23D6DEE1}" srcOrd="0" destOrd="0" parTransId="{DF58564B-2B20-AC41-82F4-DB6D998F5CF3}" sibTransId="{E23DEADA-ADA6-454D-9040-E8C5536D6FAD}"/>
    <dgm:cxn modelId="{DD7C1197-9C17-E742-9FB1-85323FE849BD}" srcId="{9279D510-18AC-394B-BC59-A415713077F8}" destId="{0252CCFD-F19B-8A47-A109-A9243CFCDB36}" srcOrd="2" destOrd="0" parTransId="{C308EF4A-41A4-3842-984B-A12D1333E36B}" sibTransId="{A095C61D-163C-FF4B-AC98-F45A71AA0EA2}"/>
    <dgm:cxn modelId="{6BD83E99-796B-CF40-9076-462C9D42A9B7}" type="presOf" srcId="{7CEB4C3E-7BF2-EC40-B3ED-349ADD5E26F0}" destId="{242EA917-C66E-014E-85F4-D6282033E859}" srcOrd="0" destOrd="0" presId="urn:microsoft.com/office/officeart/2005/8/layout/lProcess3"/>
    <dgm:cxn modelId="{671DF49C-4D59-0C4D-AECF-488E97C57C06}" srcId="{6AAA8CBB-5D88-0E4E-B800-F93C1E74DFC0}" destId="{12216BBF-86B7-0146-9798-1AC0362F9D26}" srcOrd="0" destOrd="0" parTransId="{A4381913-40FB-EA4F-8294-1954FCD60B09}" sibTransId="{C274DEF7-E198-1E44-A144-72B07D9CE0C2}"/>
    <dgm:cxn modelId="{A5D377A4-AD1B-314E-B4BC-49DE4A3B0B1E}" type="presOf" srcId="{90E4BCE2-DF61-204B-B58F-DBE2FE3B3182}" destId="{AE203951-9E6A-344B-8A85-98A8A62909CD}" srcOrd="0" destOrd="0" presId="urn:microsoft.com/office/officeart/2005/8/layout/lProcess3"/>
    <dgm:cxn modelId="{C5FFDEA6-4F12-FF40-8ABF-0D419CEA4600}" srcId="{882D4BA0-C7C6-EB45-95E5-650C23D6DEE1}" destId="{FEB810D4-E1BD-2543-B210-D9B4E9B60E6A}" srcOrd="2" destOrd="0" parTransId="{A09854DE-8A4C-C848-9412-713E270CAA4F}" sibTransId="{8374AEE9-F4E3-7649-B4E1-C5ADF52CF1CA}"/>
    <dgm:cxn modelId="{E52811AD-7153-9D46-9B14-A0B532BFFCA1}" srcId="{B96F2266-9F4D-D84F-AD6D-3E207DDC639F}" destId="{3B21D835-C076-074A-ACDB-97D42C43617E}" srcOrd="1" destOrd="0" parTransId="{B00850D2-2242-2542-A63B-E9D0441293E9}" sibTransId="{97598545-01FB-0545-807D-0694B76B1077}"/>
    <dgm:cxn modelId="{76CFBEB5-39E3-0C4F-87C5-66FB1FC20A7A}" srcId="{6AAA8CBB-5D88-0E4E-B800-F93C1E74DFC0}" destId="{38450E47-8619-BE4D-9B25-CDE9608B90AB}" srcOrd="1" destOrd="0" parTransId="{B24E1865-7870-7948-A8A1-342ACBFAF678}" sibTransId="{D06A4119-08E4-D14F-BDA0-C9440CF2BCC5}"/>
    <dgm:cxn modelId="{93F785C1-B840-F040-A5E8-DD927A912CF9}" type="presOf" srcId="{F589AA8E-04AD-484A-9B74-EF436E0B4469}" destId="{AACDBDB2-5374-EB42-A8A3-9A2E74529BEC}" srcOrd="0" destOrd="0" presId="urn:microsoft.com/office/officeart/2005/8/layout/lProcess3"/>
    <dgm:cxn modelId="{4C8109C3-664A-1542-89FF-9270A875CF5D}" type="presOf" srcId="{80DBE385-39DF-2848-896A-83D939A0DF29}" destId="{EF3B3B37-F54E-0840-A658-07C643A1184B}" srcOrd="0" destOrd="0" presId="urn:microsoft.com/office/officeart/2005/8/layout/lProcess3"/>
    <dgm:cxn modelId="{238788C3-97A9-9C46-A381-B161E3D7E4C5}" type="presOf" srcId="{3A8C9A02-F33F-E447-9FD8-339C3772ECB9}" destId="{2FDF8363-10BF-7845-8547-BB52F3A4C225}" srcOrd="0" destOrd="0" presId="urn:microsoft.com/office/officeart/2005/8/layout/lProcess3"/>
    <dgm:cxn modelId="{8BEA9AC9-E225-7C4B-816D-016090E9C824}" type="presOf" srcId="{33F4CBAE-E0C0-AB4A-BBBD-78BA3321C3E4}" destId="{CA35FD42-1100-114C-A08A-D8BD76C646EA}" srcOrd="0" destOrd="0" presId="urn:microsoft.com/office/officeart/2005/8/layout/lProcess3"/>
    <dgm:cxn modelId="{00F3B8C9-8F78-5F45-927D-42DF81023924}" srcId="{E93FD8D3-0D36-E143-9032-5EF012808116}" destId="{8A0B736F-0519-DE49-91CE-A0DE971E3024}" srcOrd="1" destOrd="0" parTransId="{13695A14-1F5D-EC41-A927-472AE805C180}" sibTransId="{93798D86-350C-4645-B3DE-595D9E338C80}"/>
    <dgm:cxn modelId="{042F9DCD-7EDD-1F4F-A9EA-5A2296DAC977}" type="presOf" srcId="{D72B8739-F3BA-344B-816A-83DCBB09D725}" destId="{93F30159-0EAA-A34E-B97A-B4409B02E261}" srcOrd="0" destOrd="0" presId="urn:microsoft.com/office/officeart/2005/8/layout/lProcess3"/>
    <dgm:cxn modelId="{AF5CFBD0-A768-5C42-909D-ECE8DB279991}" srcId="{E93FD8D3-0D36-E143-9032-5EF012808116}" destId="{D72B8739-F3BA-344B-816A-83DCBB09D725}" srcOrd="2" destOrd="0" parTransId="{2293A485-3E68-4044-95BC-2E1BA334E868}" sibTransId="{96A04C61-9B10-2F44-B544-FCCDBFDD5CB0}"/>
    <dgm:cxn modelId="{7C5EC9D7-7A54-564F-98D8-BF80DAF1283F}" srcId="{882D4BA0-C7C6-EB45-95E5-650C23D6DEE1}" destId="{7CEB4C3E-7BF2-EC40-B3ED-349ADD5E26F0}" srcOrd="0" destOrd="0" parTransId="{B3AA654D-E06F-4A4D-B777-CCDAA6A32021}" sibTransId="{716BDAFA-5993-954B-A5D6-F4BF69F7193B}"/>
    <dgm:cxn modelId="{8DADF0DC-0C80-ED40-A316-21D4EA6B808F}" srcId="{90E4BCE2-DF61-204B-B58F-DBE2FE3B3182}" destId="{7F859779-CA03-634B-BCC9-740A0A4765FA}" srcOrd="1" destOrd="0" parTransId="{91802159-B1CD-9E41-9A12-F008F15D26E2}" sibTransId="{E5F91096-5496-8044-8E11-E8325BCEC4D3}"/>
    <dgm:cxn modelId="{E450B1DE-CB33-894D-9003-FAF0BE885B75}" type="presOf" srcId="{8A0B736F-0519-DE49-91CE-A0DE971E3024}" destId="{EFF6D5F6-A75A-F449-AD98-121068771C6D}" srcOrd="0" destOrd="0" presId="urn:microsoft.com/office/officeart/2005/8/layout/lProcess3"/>
    <dgm:cxn modelId="{AFAECDE0-49CA-0049-84AB-DEA5F0D4E4B0}" type="presOf" srcId="{9279D510-18AC-394B-BC59-A415713077F8}" destId="{6D5CB8E2-9092-9F40-8A43-CA791B8389D9}" srcOrd="0" destOrd="0" presId="urn:microsoft.com/office/officeart/2005/8/layout/lProcess3"/>
    <dgm:cxn modelId="{D594B2E6-8FBE-2F47-B872-7E6A4928265E}" srcId="{9279D510-18AC-394B-BC59-A415713077F8}" destId="{6AAA8CBB-5D88-0E4E-B800-F93C1E74DFC0}" srcOrd="5" destOrd="0" parTransId="{1790ACAF-53AF-3E49-9D3B-A7F66E5E3B98}" sibTransId="{7F7DF9E2-8311-B441-8E53-4370942115FB}"/>
    <dgm:cxn modelId="{3BD568E8-7BED-7C41-BFFF-009F32E9C75E}" type="presOf" srcId="{882D4BA0-C7C6-EB45-95E5-650C23D6DEE1}" destId="{67230056-FB47-C447-9F8F-F51B8B15243A}" srcOrd="0" destOrd="0" presId="urn:microsoft.com/office/officeart/2005/8/layout/lProcess3"/>
    <dgm:cxn modelId="{34E7B8E9-E8C0-1445-8F93-64955BCDE630}" srcId="{A9017EC7-A8D3-4D46-AC43-CB99EAD63015}" destId="{235E71F2-DACC-D343-9261-B1E743184CD6}" srcOrd="0" destOrd="0" parTransId="{928C9138-7145-E14A-B67F-76428BC265EB}" sibTransId="{C59F1D02-3B3D-F844-AA8F-15CCA1FAF267}"/>
    <dgm:cxn modelId="{A5480EEB-7A3C-B341-AF96-3E50DEA6AC46}" type="presOf" srcId="{1622013C-CEC6-4E48-8166-029BC328A71B}" destId="{3031C14B-FA5D-7F4A-BE08-1F521D9B14E6}" srcOrd="0" destOrd="0" presId="urn:microsoft.com/office/officeart/2005/8/layout/lProcess3"/>
    <dgm:cxn modelId="{5787BEEB-485B-AE46-A1B4-554E105349AD}" type="presOf" srcId="{E93FD8D3-0D36-E143-9032-5EF012808116}" destId="{495227BF-B8F0-BA40-919E-9F0EE87AC312}" srcOrd="0" destOrd="0" presId="urn:microsoft.com/office/officeart/2005/8/layout/lProcess3"/>
    <dgm:cxn modelId="{F70837EF-35FE-5147-B9C4-9303521EBA35}" type="presOf" srcId="{0252CCFD-F19B-8A47-A109-A9243CFCDB36}" destId="{E11D34BE-E7F7-134D-97C9-108282D416B5}" srcOrd="0" destOrd="0" presId="urn:microsoft.com/office/officeart/2005/8/layout/lProcess3"/>
    <dgm:cxn modelId="{A32CCBF1-F7BA-5A42-B20A-763C65867D90}" type="presOf" srcId="{8B63C7A3-1C2B-594D-B8A0-36F90228BA41}" destId="{3176B2A6-AC50-5E47-847B-C153CEF1059B}" srcOrd="0" destOrd="0" presId="urn:microsoft.com/office/officeart/2005/8/layout/lProcess3"/>
    <dgm:cxn modelId="{8592EBF3-3121-AF4D-B38F-6A083AE452DF}" type="presOf" srcId="{29492DF8-2B8F-0F4A-8497-4E3DD6335361}" destId="{F593F346-E71E-DC4C-A8D3-5B452404A573}" srcOrd="0" destOrd="0" presId="urn:microsoft.com/office/officeart/2005/8/layout/lProcess3"/>
    <dgm:cxn modelId="{98FBB3F4-B65D-384E-B7D5-994E91470689}" type="presOf" srcId="{6AAA8CBB-5D88-0E4E-B800-F93C1E74DFC0}" destId="{449E29FD-B610-5D43-9B4B-F23D2ED7B7ED}" srcOrd="0" destOrd="0" presId="urn:microsoft.com/office/officeart/2005/8/layout/lProcess3"/>
    <dgm:cxn modelId="{613D96F5-D7F6-0C48-8BC8-F7BA355F8C2E}" type="presOf" srcId="{12216BBF-86B7-0146-9798-1AC0362F9D26}" destId="{3BAB60B1-8FE6-4A41-8A56-8D0497F51BF8}" srcOrd="0" destOrd="0" presId="urn:microsoft.com/office/officeart/2005/8/layout/lProcess3"/>
    <dgm:cxn modelId="{5DD0F8F6-D9F0-0E42-8D13-071536AE7826}" srcId="{9279D510-18AC-394B-BC59-A415713077F8}" destId="{E93FD8D3-0D36-E143-9032-5EF012808116}" srcOrd="3" destOrd="0" parTransId="{1B8050A4-B7F8-984C-9CC9-3FDEBC367037}" sibTransId="{12E7AE97-8C8E-7847-A07D-166B60416839}"/>
    <dgm:cxn modelId="{D06F0CF7-C4C7-0243-A6CE-0CB20C7F5EBF}" srcId="{A9017EC7-A8D3-4D46-AC43-CB99EAD63015}" destId="{29492DF8-2B8F-0F4A-8497-4E3DD6335361}" srcOrd="2" destOrd="0" parTransId="{A2AF129C-AEE0-0244-A10F-04807E2BE97C}" sibTransId="{F9F1E448-ACA6-B044-B6E7-1AB7791D54CE}"/>
    <dgm:cxn modelId="{CDB353F7-4D84-134E-BFA7-EA6B8D5B5ADF}" srcId="{B96F2266-9F4D-D84F-AD6D-3E207DDC639F}" destId="{AB669E24-870D-7449-8996-EB943BA51D12}" srcOrd="2" destOrd="0" parTransId="{EDC7EBE3-0EBC-4842-9AED-B6A14F1572C4}" sibTransId="{B88BB8FC-B254-584D-B838-4EB7F26C3B67}"/>
    <dgm:cxn modelId="{E12E5AFB-A502-0544-8AD3-852119181315}" srcId="{9279D510-18AC-394B-BC59-A415713077F8}" destId="{B96F2266-9F4D-D84F-AD6D-3E207DDC639F}" srcOrd="1" destOrd="0" parTransId="{780AF06D-5A70-2C41-A098-CE103BEA4427}" sibTransId="{C10B3296-661A-6443-90E3-D5D62FA26F67}"/>
    <dgm:cxn modelId="{32828EDE-7097-BF45-A763-607755F8C305}" type="presParOf" srcId="{6D5CB8E2-9092-9F40-8A43-CA791B8389D9}" destId="{B895FFF6-1692-D341-AAB5-882F04222001}" srcOrd="0" destOrd="0" presId="urn:microsoft.com/office/officeart/2005/8/layout/lProcess3"/>
    <dgm:cxn modelId="{F44ED46C-3136-214D-A386-2938DDE4062D}" type="presParOf" srcId="{B895FFF6-1692-D341-AAB5-882F04222001}" destId="{67230056-FB47-C447-9F8F-F51B8B15243A}" srcOrd="0" destOrd="0" presId="urn:microsoft.com/office/officeart/2005/8/layout/lProcess3"/>
    <dgm:cxn modelId="{2AD1C066-6FD7-214C-8F13-F200991B070B}" type="presParOf" srcId="{B895FFF6-1692-D341-AAB5-882F04222001}" destId="{31EAB975-6661-3142-B978-A9158C96022F}" srcOrd="1" destOrd="0" presId="urn:microsoft.com/office/officeart/2005/8/layout/lProcess3"/>
    <dgm:cxn modelId="{670DDDEB-BAE3-B34E-A201-F33A288075E6}" type="presParOf" srcId="{B895FFF6-1692-D341-AAB5-882F04222001}" destId="{242EA917-C66E-014E-85F4-D6282033E859}" srcOrd="2" destOrd="0" presId="urn:microsoft.com/office/officeart/2005/8/layout/lProcess3"/>
    <dgm:cxn modelId="{C921284E-CF22-7645-AE5C-71C61BB9AFDD}" type="presParOf" srcId="{B895FFF6-1692-D341-AAB5-882F04222001}" destId="{92BD5409-0A3D-FB42-BC67-A738DF8730FE}" srcOrd="3" destOrd="0" presId="urn:microsoft.com/office/officeart/2005/8/layout/lProcess3"/>
    <dgm:cxn modelId="{4697C033-FDFD-A949-8084-175A860D628F}" type="presParOf" srcId="{B895FFF6-1692-D341-AAB5-882F04222001}" destId="{877DAC21-6006-B543-BD61-E7BAAAD1C528}" srcOrd="4" destOrd="0" presId="urn:microsoft.com/office/officeart/2005/8/layout/lProcess3"/>
    <dgm:cxn modelId="{5862F359-356B-554C-9BB0-B1C673FA6A00}" type="presParOf" srcId="{B895FFF6-1692-D341-AAB5-882F04222001}" destId="{A8EC753C-AB00-3048-BE18-45A5DFCF4A2D}" srcOrd="5" destOrd="0" presId="urn:microsoft.com/office/officeart/2005/8/layout/lProcess3"/>
    <dgm:cxn modelId="{F8F0DFE8-052C-A745-A717-09C6AA878580}" type="presParOf" srcId="{B895FFF6-1692-D341-AAB5-882F04222001}" destId="{F8F080A9-FBF2-BC47-BC8C-4E3C157B8940}" srcOrd="6" destOrd="0" presId="urn:microsoft.com/office/officeart/2005/8/layout/lProcess3"/>
    <dgm:cxn modelId="{6E98753D-947E-FB4D-8D97-0892F27DA2D8}" type="presParOf" srcId="{6D5CB8E2-9092-9F40-8A43-CA791B8389D9}" destId="{4212C866-1BDF-8341-81AC-8F9D22967B09}" srcOrd="1" destOrd="0" presId="urn:microsoft.com/office/officeart/2005/8/layout/lProcess3"/>
    <dgm:cxn modelId="{D0B503E8-DEC6-ED4B-8FB5-C729FD11615F}" type="presParOf" srcId="{6D5CB8E2-9092-9F40-8A43-CA791B8389D9}" destId="{C8889F1B-981D-D845-8EB1-A979DD7FA13B}" srcOrd="2" destOrd="0" presId="urn:microsoft.com/office/officeart/2005/8/layout/lProcess3"/>
    <dgm:cxn modelId="{363A1EF0-94A7-DA4B-85A2-39BDF46D6C96}" type="presParOf" srcId="{C8889F1B-981D-D845-8EB1-A979DD7FA13B}" destId="{BE8C5F94-AC74-D446-8832-120FD97FEF0B}" srcOrd="0" destOrd="0" presId="urn:microsoft.com/office/officeart/2005/8/layout/lProcess3"/>
    <dgm:cxn modelId="{8985CDAD-88F8-F14B-840F-BCEA07045E40}" type="presParOf" srcId="{C8889F1B-981D-D845-8EB1-A979DD7FA13B}" destId="{D78A55DF-9873-EC4D-92DB-1E8AF5BDA1B2}" srcOrd="1" destOrd="0" presId="urn:microsoft.com/office/officeart/2005/8/layout/lProcess3"/>
    <dgm:cxn modelId="{19353FDE-B807-904F-8A5A-D4F671DAE6C9}" type="presParOf" srcId="{C8889F1B-981D-D845-8EB1-A979DD7FA13B}" destId="{EF3B3B37-F54E-0840-A658-07C643A1184B}" srcOrd="2" destOrd="0" presId="urn:microsoft.com/office/officeart/2005/8/layout/lProcess3"/>
    <dgm:cxn modelId="{1833160B-1476-D741-9CA4-6E4F265547EB}" type="presParOf" srcId="{C8889F1B-981D-D845-8EB1-A979DD7FA13B}" destId="{70130EE6-5586-E443-B759-2BF924FE0B2D}" srcOrd="3" destOrd="0" presId="urn:microsoft.com/office/officeart/2005/8/layout/lProcess3"/>
    <dgm:cxn modelId="{19DD9F54-377E-7E48-A349-0C458DAA6CDF}" type="presParOf" srcId="{C8889F1B-981D-D845-8EB1-A979DD7FA13B}" destId="{565FF691-874C-B346-9D11-F490181AD94A}" srcOrd="4" destOrd="0" presId="urn:microsoft.com/office/officeart/2005/8/layout/lProcess3"/>
    <dgm:cxn modelId="{C9333AC4-5A47-7341-9FE6-4048996D33F2}" type="presParOf" srcId="{C8889F1B-981D-D845-8EB1-A979DD7FA13B}" destId="{0AEA75AA-AD2A-D544-8EFC-55268EF42D7A}" srcOrd="5" destOrd="0" presId="urn:microsoft.com/office/officeart/2005/8/layout/lProcess3"/>
    <dgm:cxn modelId="{577DDD59-2F15-C044-BC82-ED9521C782CB}" type="presParOf" srcId="{C8889F1B-981D-D845-8EB1-A979DD7FA13B}" destId="{AFCFB2D8-C41A-C64F-816C-52A4AC984DC2}" srcOrd="6" destOrd="0" presId="urn:microsoft.com/office/officeart/2005/8/layout/lProcess3"/>
    <dgm:cxn modelId="{EE13173B-51F6-344D-8F65-F9338B75AC15}" type="presParOf" srcId="{6D5CB8E2-9092-9F40-8A43-CA791B8389D9}" destId="{468253AB-8275-4549-9C1F-DFB7A734AA55}" srcOrd="3" destOrd="0" presId="urn:microsoft.com/office/officeart/2005/8/layout/lProcess3"/>
    <dgm:cxn modelId="{4EBA2D15-9B32-FE41-9980-3E0752278C77}" type="presParOf" srcId="{6D5CB8E2-9092-9F40-8A43-CA791B8389D9}" destId="{0FCD4CC1-0FB9-6D41-89B5-730536F83EC5}" srcOrd="4" destOrd="0" presId="urn:microsoft.com/office/officeart/2005/8/layout/lProcess3"/>
    <dgm:cxn modelId="{361935D0-4A28-2B43-904C-DCA395F21A60}" type="presParOf" srcId="{0FCD4CC1-0FB9-6D41-89B5-730536F83EC5}" destId="{E11D34BE-E7F7-134D-97C9-108282D416B5}" srcOrd="0" destOrd="0" presId="urn:microsoft.com/office/officeart/2005/8/layout/lProcess3"/>
    <dgm:cxn modelId="{BF6785C4-6A40-BD4A-A400-EA4BB05D16B3}" type="presParOf" srcId="{0FCD4CC1-0FB9-6D41-89B5-730536F83EC5}" destId="{3DAE2432-C132-7E4B-B5F1-999D7FC5816D}" srcOrd="1" destOrd="0" presId="urn:microsoft.com/office/officeart/2005/8/layout/lProcess3"/>
    <dgm:cxn modelId="{8C2A7966-3242-BF42-8D57-2729C75B2BCE}" type="presParOf" srcId="{0FCD4CC1-0FB9-6D41-89B5-730536F83EC5}" destId="{AACDBDB2-5374-EB42-A8A3-9A2E74529BEC}" srcOrd="2" destOrd="0" presId="urn:microsoft.com/office/officeart/2005/8/layout/lProcess3"/>
    <dgm:cxn modelId="{849DDA4A-B11B-964F-8AE4-E31A915A5C01}" type="presParOf" srcId="{0FCD4CC1-0FB9-6D41-89B5-730536F83EC5}" destId="{1CAF3331-5DDC-9541-A52C-31B189CF28B0}" srcOrd="3" destOrd="0" presId="urn:microsoft.com/office/officeart/2005/8/layout/lProcess3"/>
    <dgm:cxn modelId="{AB7BA119-4B8B-1F49-9784-AD643DEED87D}" type="presParOf" srcId="{0FCD4CC1-0FB9-6D41-89B5-730536F83EC5}" destId="{2FDF8363-10BF-7845-8547-BB52F3A4C225}" srcOrd="4" destOrd="0" presId="urn:microsoft.com/office/officeart/2005/8/layout/lProcess3"/>
    <dgm:cxn modelId="{52B46914-3E80-7142-B97F-614B27AE994B}" type="presParOf" srcId="{0FCD4CC1-0FB9-6D41-89B5-730536F83EC5}" destId="{6B36EE6B-5A6B-8841-9272-9477E953BC41}" srcOrd="5" destOrd="0" presId="urn:microsoft.com/office/officeart/2005/8/layout/lProcess3"/>
    <dgm:cxn modelId="{A2F60BBD-A797-8343-AC43-0086E9981C14}" type="presParOf" srcId="{0FCD4CC1-0FB9-6D41-89B5-730536F83EC5}" destId="{3031C14B-FA5D-7F4A-BE08-1F521D9B14E6}" srcOrd="6" destOrd="0" presId="urn:microsoft.com/office/officeart/2005/8/layout/lProcess3"/>
    <dgm:cxn modelId="{F95C97C0-8FDB-9C45-85EA-A4263C0C912C}" type="presParOf" srcId="{6D5CB8E2-9092-9F40-8A43-CA791B8389D9}" destId="{177C040E-CBF8-E54F-BDBE-A0C51EA9F0E2}" srcOrd="5" destOrd="0" presId="urn:microsoft.com/office/officeart/2005/8/layout/lProcess3"/>
    <dgm:cxn modelId="{710E647C-92D8-3D4F-A853-B6304ED27EE6}" type="presParOf" srcId="{6D5CB8E2-9092-9F40-8A43-CA791B8389D9}" destId="{DB158D11-229F-BD4A-83F3-A452A9343923}" srcOrd="6" destOrd="0" presId="urn:microsoft.com/office/officeart/2005/8/layout/lProcess3"/>
    <dgm:cxn modelId="{7EE10951-B43F-194F-9EC2-6581DFB46FB2}" type="presParOf" srcId="{DB158D11-229F-BD4A-83F3-A452A9343923}" destId="{495227BF-B8F0-BA40-919E-9F0EE87AC312}" srcOrd="0" destOrd="0" presId="urn:microsoft.com/office/officeart/2005/8/layout/lProcess3"/>
    <dgm:cxn modelId="{20304193-E360-F54D-8142-F9EB2613E9FD}" type="presParOf" srcId="{DB158D11-229F-BD4A-83F3-A452A9343923}" destId="{4707FD04-E6EA-0641-ABD4-E9B069721A78}" srcOrd="1" destOrd="0" presId="urn:microsoft.com/office/officeart/2005/8/layout/lProcess3"/>
    <dgm:cxn modelId="{875AFB2E-5B15-9F47-8081-2ECAD9A0B1B9}" type="presParOf" srcId="{DB158D11-229F-BD4A-83F3-A452A9343923}" destId="{A721371A-A0CC-B547-B87D-5884C64014B7}" srcOrd="2" destOrd="0" presId="urn:microsoft.com/office/officeart/2005/8/layout/lProcess3"/>
    <dgm:cxn modelId="{61ECEE75-6B5F-0F42-AF93-B1428CA8EAC8}" type="presParOf" srcId="{DB158D11-229F-BD4A-83F3-A452A9343923}" destId="{C8D0B5DC-B4ED-DD4E-9280-541C2F955DA7}" srcOrd="3" destOrd="0" presId="urn:microsoft.com/office/officeart/2005/8/layout/lProcess3"/>
    <dgm:cxn modelId="{C3574993-FBE9-2A4F-B859-9DFB83880111}" type="presParOf" srcId="{DB158D11-229F-BD4A-83F3-A452A9343923}" destId="{EFF6D5F6-A75A-F449-AD98-121068771C6D}" srcOrd="4" destOrd="0" presId="urn:microsoft.com/office/officeart/2005/8/layout/lProcess3"/>
    <dgm:cxn modelId="{F7069500-3054-DD4F-B104-371717789C24}" type="presParOf" srcId="{DB158D11-229F-BD4A-83F3-A452A9343923}" destId="{F320F2EC-968B-F345-8E1D-3979ED79380A}" srcOrd="5" destOrd="0" presId="urn:microsoft.com/office/officeart/2005/8/layout/lProcess3"/>
    <dgm:cxn modelId="{6C50E1EA-4142-6E49-AC05-83401588F990}" type="presParOf" srcId="{DB158D11-229F-BD4A-83F3-A452A9343923}" destId="{93F30159-0EAA-A34E-B97A-B4409B02E261}" srcOrd="6" destOrd="0" presId="urn:microsoft.com/office/officeart/2005/8/layout/lProcess3"/>
    <dgm:cxn modelId="{D5D3A566-FF07-8540-946D-3FC536EF4BE7}" type="presParOf" srcId="{6D5CB8E2-9092-9F40-8A43-CA791B8389D9}" destId="{E90D8BD0-D794-6B44-B4DB-6C499025E1EE}" srcOrd="7" destOrd="0" presId="urn:microsoft.com/office/officeart/2005/8/layout/lProcess3"/>
    <dgm:cxn modelId="{D145EAF3-97B7-894F-A84A-C9A9A9FF932E}" type="presParOf" srcId="{6D5CB8E2-9092-9F40-8A43-CA791B8389D9}" destId="{0ECCA51F-1113-EB4C-8381-DE3E17E1273D}" srcOrd="8" destOrd="0" presId="urn:microsoft.com/office/officeart/2005/8/layout/lProcess3"/>
    <dgm:cxn modelId="{66AD84A2-955E-7447-B5C0-547F2A27C66B}" type="presParOf" srcId="{0ECCA51F-1113-EB4C-8381-DE3E17E1273D}" destId="{AE203951-9E6A-344B-8A85-98A8A62909CD}" srcOrd="0" destOrd="0" presId="urn:microsoft.com/office/officeart/2005/8/layout/lProcess3"/>
    <dgm:cxn modelId="{AF6AB229-D211-164A-81E2-3911550CA9B6}" type="presParOf" srcId="{0ECCA51F-1113-EB4C-8381-DE3E17E1273D}" destId="{8EB926FD-75D2-8E4C-887F-0307F7FB0550}" srcOrd="1" destOrd="0" presId="urn:microsoft.com/office/officeart/2005/8/layout/lProcess3"/>
    <dgm:cxn modelId="{8AE6C75D-D72F-D54F-9496-550106B5B64F}" type="presParOf" srcId="{0ECCA51F-1113-EB4C-8381-DE3E17E1273D}" destId="{3EB37C78-FA63-5C47-9CF1-2DB6CB290B40}" srcOrd="2" destOrd="0" presId="urn:microsoft.com/office/officeart/2005/8/layout/lProcess3"/>
    <dgm:cxn modelId="{6C9ED5A4-C0CF-564C-B42B-20AE18EDDA5F}" type="presParOf" srcId="{0ECCA51F-1113-EB4C-8381-DE3E17E1273D}" destId="{4EBF581C-4950-3C49-89EF-67A1690CF586}" srcOrd="3" destOrd="0" presId="urn:microsoft.com/office/officeart/2005/8/layout/lProcess3"/>
    <dgm:cxn modelId="{0A4C9F75-66AC-A741-95E8-B7173916E789}" type="presParOf" srcId="{0ECCA51F-1113-EB4C-8381-DE3E17E1273D}" destId="{30575739-3130-CE45-A45B-AA917974B135}" srcOrd="4" destOrd="0" presId="urn:microsoft.com/office/officeart/2005/8/layout/lProcess3"/>
    <dgm:cxn modelId="{3F41E58F-8C07-DE41-AB3D-B9F70CF49EF9}" type="presParOf" srcId="{0ECCA51F-1113-EB4C-8381-DE3E17E1273D}" destId="{4B255743-E6C4-5541-97B1-2DD591AC86DB}" srcOrd="5" destOrd="0" presId="urn:microsoft.com/office/officeart/2005/8/layout/lProcess3"/>
    <dgm:cxn modelId="{EA23DC86-6AB8-BC45-ABCA-DF9020F31507}" type="presParOf" srcId="{0ECCA51F-1113-EB4C-8381-DE3E17E1273D}" destId="{3176B2A6-AC50-5E47-847B-C153CEF1059B}" srcOrd="6" destOrd="0" presId="urn:microsoft.com/office/officeart/2005/8/layout/lProcess3"/>
    <dgm:cxn modelId="{6575FEEC-895C-7D4C-A447-4D6F97ABDF46}" type="presParOf" srcId="{6D5CB8E2-9092-9F40-8A43-CA791B8389D9}" destId="{39709055-157A-3344-834A-CC4DFAE72B3A}" srcOrd="9" destOrd="0" presId="urn:microsoft.com/office/officeart/2005/8/layout/lProcess3"/>
    <dgm:cxn modelId="{E03228A2-1BA6-C449-AA64-0909BECE9B39}" type="presParOf" srcId="{6D5CB8E2-9092-9F40-8A43-CA791B8389D9}" destId="{1B0AB27F-0C19-0B4E-B7E4-C6453E4A69B9}" srcOrd="10" destOrd="0" presId="urn:microsoft.com/office/officeart/2005/8/layout/lProcess3"/>
    <dgm:cxn modelId="{541727D9-76C2-0A44-A2FB-20624646E446}" type="presParOf" srcId="{1B0AB27F-0C19-0B4E-B7E4-C6453E4A69B9}" destId="{449E29FD-B610-5D43-9B4B-F23D2ED7B7ED}" srcOrd="0" destOrd="0" presId="urn:microsoft.com/office/officeart/2005/8/layout/lProcess3"/>
    <dgm:cxn modelId="{A6E624E9-DE74-FA4C-A6AA-579F407A3563}" type="presParOf" srcId="{1B0AB27F-0C19-0B4E-B7E4-C6453E4A69B9}" destId="{664D7592-7E46-0B49-B968-D0CF2AF0470E}" srcOrd="1" destOrd="0" presId="urn:microsoft.com/office/officeart/2005/8/layout/lProcess3"/>
    <dgm:cxn modelId="{6689454E-6AE7-9649-9F82-37F75A9A6B51}" type="presParOf" srcId="{1B0AB27F-0C19-0B4E-B7E4-C6453E4A69B9}" destId="{3BAB60B1-8FE6-4A41-8A56-8D0497F51BF8}" srcOrd="2" destOrd="0" presId="urn:microsoft.com/office/officeart/2005/8/layout/lProcess3"/>
    <dgm:cxn modelId="{00BDB781-D232-1C4C-B2FA-4194A8C6A780}" type="presParOf" srcId="{1B0AB27F-0C19-0B4E-B7E4-C6453E4A69B9}" destId="{3C7E6B83-2140-2542-9800-2A6F6BAFB7E5}" srcOrd="3" destOrd="0" presId="urn:microsoft.com/office/officeart/2005/8/layout/lProcess3"/>
    <dgm:cxn modelId="{B6C7A56C-34AC-7040-8538-4857507506F3}" type="presParOf" srcId="{1B0AB27F-0C19-0B4E-B7E4-C6453E4A69B9}" destId="{55865456-1C7E-B74C-99AF-1D3E0BCBD443}" srcOrd="4" destOrd="0" presId="urn:microsoft.com/office/officeart/2005/8/layout/lProcess3"/>
    <dgm:cxn modelId="{3CADFCEF-18FD-BD4E-A05D-E541A857A212}" type="presParOf" srcId="{1B0AB27F-0C19-0B4E-B7E4-C6453E4A69B9}" destId="{D9384B45-C735-2145-A7B2-19637E3FD114}" srcOrd="5" destOrd="0" presId="urn:microsoft.com/office/officeart/2005/8/layout/lProcess3"/>
    <dgm:cxn modelId="{7FF36615-2210-C84A-BE98-F040B35EBE43}" type="presParOf" srcId="{1B0AB27F-0C19-0B4E-B7E4-C6453E4A69B9}" destId="{CA35FD42-1100-114C-A08A-D8BD76C646EA}" srcOrd="6" destOrd="0" presId="urn:microsoft.com/office/officeart/2005/8/layout/lProcess3"/>
    <dgm:cxn modelId="{C7E9CFF2-0CF6-9D45-9D4F-92E72CDBBA1C}" type="presParOf" srcId="{6D5CB8E2-9092-9F40-8A43-CA791B8389D9}" destId="{439B9537-B3F7-AB41-B519-7398F498C1FD}" srcOrd="11" destOrd="0" presId="urn:microsoft.com/office/officeart/2005/8/layout/lProcess3"/>
    <dgm:cxn modelId="{4CA8CEF2-8F9C-D947-820C-C079778FFA15}" type="presParOf" srcId="{6D5CB8E2-9092-9F40-8A43-CA791B8389D9}" destId="{85CF86C5-E8E2-1741-8AE7-78BF5E1F7150}" srcOrd="12" destOrd="0" presId="urn:microsoft.com/office/officeart/2005/8/layout/lProcess3"/>
    <dgm:cxn modelId="{23498263-352C-0A41-A29F-56E9A7E6EB9A}" type="presParOf" srcId="{85CF86C5-E8E2-1741-8AE7-78BF5E1F7150}" destId="{498E45D7-EF6F-F143-A226-DAEB307EAC46}" srcOrd="0" destOrd="0" presId="urn:microsoft.com/office/officeart/2005/8/layout/lProcess3"/>
    <dgm:cxn modelId="{5F852C52-0CDE-0C4C-BA8B-BD4BFBBF5366}" type="presParOf" srcId="{85CF86C5-E8E2-1741-8AE7-78BF5E1F7150}" destId="{9420806C-0C6C-124C-9115-E60BC8E6CEFE}" srcOrd="1" destOrd="0" presId="urn:microsoft.com/office/officeart/2005/8/layout/lProcess3"/>
    <dgm:cxn modelId="{45BF7784-2F42-8D4E-BF15-F39142B9DA9F}" type="presParOf" srcId="{85CF86C5-E8E2-1741-8AE7-78BF5E1F7150}" destId="{54E87F9F-0316-F949-94F4-3B3A845C8C75}" srcOrd="2" destOrd="0" presId="urn:microsoft.com/office/officeart/2005/8/layout/lProcess3"/>
    <dgm:cxn modelId="{5AE31A3C-9C40-F141-9FDC-55FCA9222918}" type="presParOf" srcId="{85CF86C5-E8E2-1741-8AE7-78BF5E1F7150}" destId="{3442E2E7-4574-9248-AC31-7473CA959E44}" srcOrd="3" destOrd="0" presId="urn:microsoft.com/office/officeart/2005/8/layout/lProcess3"/>
    <dgm:cxn modelId="{DBBED72B-5879-1D48-A0FF-6647435C9EC4}" type="presParOf" srcId="{85CF86C5-E8E2-1741-8AE7-78BF5E1F7150}" destId="{112251EF-3D14-CD41-A10A-E79626F7E115}" srcOrd="4" destOrd="0" presId="urn:microsoft.com/office/officeart/2005/8/layout/lProcess3"/>
    <dgm:cxn modelId="{0464D9E0-4C2C-3245-9892-583D2D9EB9F5}" type="presParOf" srcId="{85CF86C5-E8E2-1741-8AE7-78BF5E1F7150}" destId="{423DFB80-D26C-F14D-AA74-7EF1D9486670}" srcOrd="5" destOrd="0" presId="urn:microsoft.com/office/officeart/2005/8/layout/lProcess3"/>
    <dgm:cxn modelId="{B9804E54-850C-F84F-86CF-AB7954619902}" type="presParOf" srcId="{85CF86C5-E8E2-1741-8AE7-78BF5E1F7150}" destId="{F593F346-E71E-DC4C-A8D3-5B452404A573}"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30056-FB47-C447-9F8F-F51B8B15243A}">
      <dsp:nvSpPr>
        <dsp:cNvPr id="0" name=""/>
        <dsp:cNvSpPr/>
      </dsp:nvSpPr>
      <dsp:spPr>
        <a:xfrm>
          <a:off x="573729" y="168"/>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latin typeface="Roboto Condensed" panose="02000000000000000000" pitchFamily="2" charset="0"/>
              <a:ea typeface="Roboto Condensed" panose="02000000000000000000" pitchFamily="2" charset="0"/>
              <a:cs typeface="Roboto Condensed" panose="02000000000000000000" pitchFamily="2" charset="0"/>
            </a:rPr>
            <a:t>Time</a:t>
          </a:r>
        </a:p>
      </dsp:txBody>
      <dsp:txXfrm>
        <a:off x="810709" y="168"/>
        <a:ext cx="710942" cy="473960"/>
      </dsp:txXfrm>
    </dsp:sp>
    <dsp:sp modelId="{242EA917-C66E-014E-85F4-D6282033E859}">
      <dsp:nvSpPr>
        <dsp:cNvPr id="0" name=""/>
        <dsp:cNvSpPr/>
      </dsp:nvSpPr>
      <dsp:spPr>
        <a:xfrm>
          <a:off x="1604594"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0</a:t>
          </a:r>
        </a:p>
      </dsp:txBody>
      <dsp:txXfrm>
        <a:off x="1801288" y="40454"/>
        <a:ext cx="590081" cy="393387"/>
      </dsp:txXfrm>
    </dsp:sp>
    <dsp:sp modelId="{877DAC21-6006-B543-BD61-E7BAAAD1C528}">
      <dsp:nvSpPr>
        <dsp:cNvPr id="0" name=""/>
        <dsp:cNvSpPr/>
      </dsp:nvSpPr>
      <dsp:spPr>
        <a:xfrm>
          <a:off x="2450378"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2647072" y="40454"/>
        <a:ext cx="590081" cy="393387"/>
      </dsp:txXfrm>
    </dsp:sp>
    <dsp:sp modelId="{F8F080A9-FBF2-BC47-BC8C-4E3C157B8940}">
      <dsp:nvSpPr>
        <dsp:cNvPr id="0" name=""/>
        <dsp:cNvSpPr/>
      </dsp:nvSpPr>
      <dsp:spPr>
        <a:xfrm>
          <a:off x="3296161"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t</a:t>
          </a:r>
        </a:p>
      </dsp:txBody>
      <dsp:txXfrm>
        <a:off x="3492855" y="40454"/>
        <a:ext cx="590081" cy="393387"/>
      </dsp:txXfrm>
    </dsp:sp>
    <dsp:sp modelId="{BE8C5F94-AC74-D446-8832-120FD97FEF0B}">
      <dsp:nvSpPr>
        <dsp:cNvPr id="0" name=""/>
        <dsp:cNvSpPr/>
      </dsp:nvSpPr>
      <dsp:spPr>
        <a:xfrm>
          <a:off x="573729" y="540483"/>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u="none" kern="1200" dirty="0"/>
            <a:t>Anti-PD-1 Therapy</a:t>
          </a:r>
          <a:endParaRPr lang="en-US" sz="1000" b="0" i="0" kern="1200" dirty="0">
            <a:latin typeface="Roboto Condensed" panose="02000000000000000000" pitchFamily="2" charset="0"/>
            <a:ea typeface="Roboto Condensed" panose="02000000000000000000" pitchFamily="2" charset="0"/>
            <a:cs typeface="Roboto Condensed" panose="02000000000000000000" pitchFamily="2" charset="0"/>
          </a:endParaRPr>
        </a:p>
      </dsp:txBody>
      <dsp:txXfrm>
        <a:off x="810709" y="540483"/>
        <a:ext cx="710942" cy="473960"/>
      </dsp:txXfrm>
    </dsp:sp>
    <dsp:sp modelId="{EF3B3B37-F54E-0840-A658-07C643A1184B}">
      <dsp:nvSpPr>
        <dsp:cNvPr id="0" name=""/>
        <dsp:cNvSpPr/>
      </dsp:nvSpPr>
      <dsp:spPr>
        <a:xfrm>
          <a:off x="1604594"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1801288" y="580770"/>
        <a:ext cx="590081" cy="393387"/>
      </dsp:txXfrm>
    </dsp:sp>
    <dsp:sp modelId="{565FF691-874C-B346-9D11-F490181AD94A}">
      <dsp:nvSpPr>
        <dsp:cNvPr id="0" name=""/>
        <dsp:cNvSpPr/>
      </dsp:nvSpPr>
      <dsp:spPr>
        <a:xfrm>
          <a:off x="2450378"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2647072" y="580770"/>
        <a:ext cx="590081" cy="393387"/>
      </dsp:txXfrm>
    </dsp:sp>
    <dsp:sp modelId="{AFCFB2D8-C41A-C64F-816C-52A4AC984DC2}">
      <dsp:nvSpPr>
        <dsp:cNvPr id="0" name=""/>
        <dsp:cNvSpPr/>
      </dsp:nvSpPr>
      <dsp:spPr>
        <a:xfrm>
          <a:off x="3296161"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3492855" y="580770"/>
        <a:ext cx="590081" cy="393387"/>
      </dsp:txXfrm>
    </dsp:sp>
    <dsp:sp modelId="{E11D34BE-E7F7-134D-97C9-108282D416B5}">
      <dsp:nvSpPr>
        <dsp:cNvPr id="0" name=""/>
        <dsp:cNvSpPr/>
      </dsp:nvSpPr>
      <dsp:spPr>
        <a:xfrm>
          <a:off x="573729" y="1080799"/>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1080799"/>
        <a:ext cx="710942" cy="473960"/>
      </dsp:txXfrm>
    </dsp:sp>
    <dsp:sp modelId="{AACDBDB2-5374-EB42-A8A3-9A2E74529BEC}">
      <dsp:nvSpPr>
        <dsp:cNvPr id="0" name=""/>
        <dsp:cNvSpPr/>
      </dsp:nvSpPr>
      <dsp:spPr>
        <a:xfrm>
          <a:off x="1604594"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1121085"/>
        <a:ext cx="590081" cy="393387"/>
      </dsp:txXfrm>
    </dsp:sp>
    <dsp:sp modelId="{2FDF8363-10BF-7845-8547-BB52F3A4C225}">
      <dsp:nvSpPr>
        <dsp:cNvPr id="0" name=""/>
        <dsp:cNvSpPr/>
      </dsp:nvSpPr>
      <dsp:spPr>
        <a:xfrm>
          <a:off x="2450378"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1121085"/>
        <a:ext cx="590081" cy="393387"/>
      </dsp:txXfrm>
    </dsp:sp>
    <dsp:sp modelId="{3031C14B-FA5D-7F4A-BE08-1F521D9B14E6}">
      <dsp:nvSpPr>
        <dsp:cNvPr id="0" name=""/>
        <dsp:cNvSpPr/>
      </dsp:nvSpPr>
      <dsp:spPr>
        <a:xfrm>
          <a:off x="3296161"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1121085"/>
        <a:ext cx="590081" cy="393387"/>
      </dsp:txXfrm>
    </dsp:sp>
    <dsp:sp modelId="{495227BF-B8F0-BA40-919E-9F0EE87AC312}">
      <dsp:nvSpPr>
        <dsp:cNvPr id="0" name=""/>
        <dsp:cNvSpPr/>
      </dsp:nvSpPr>
      <dsp:spPr>
        <a:xfrm>
          <a:off x="573729" y="1621114"/>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1621114"/>
        <a:ext cx="710942" cy="473960"/>
      </dsp:txXfrm>
    </dsp:sp>
    <dsp:sp modelId="{A721371A-A0CC-B547-B87D-5884C64014B7}">
      <dsp:nvSpPr>
        <dsp:cNvPr id="0" name=""/>
        <dsp:cNvSpPr/>
      </dsp:nvSpPr>
      <dsp:spPr>
        <a:xfrm>
          <a:off x="1604594" y="1661401"/>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1661401"/>
        <a:ext cx="590081" cy="393387"/>
      </dsp:txXfrm>
    </dsp:sp>
    <dsp:sp modelId="{EFF6D5F6-A75A-F449-AD98-121068771C6D}">
      <dsp:nvSpPr>
        <dsp:cNvPr id="0" name=""/>
        <dsp:cNvSpPr/>
      </dsp:nvSpPr>
      <dsp:spPr>
        <a:xfrm>
          <a:off x="2440529" y="1661743"/>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37223" y="1661743"/>
        <a:ext cx="590081" cy="393387"/>
      </dsp:txXfrm>
    </dsp:sp>
    <dsp:sp modelId="{93F30159-0EAA-A34E-B97A-B4409B02E261}">
      <dsp:nvSpPr>
        <dsp:cNvPr id="0" name=""/>
        <dsp:cNvSpPr/>
      </dsp:nvSpPr>
      <dsp:spPr>
        <a:xfrm>
          <a:off x="3296161" y="1661401"/>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1661401"/>
        <a:ext cx="590081" cy="393387"/>
      </dsp:txXfrm>
    </dsp:sp>
    <dsp:sp modelId="{AE203951-9E6A-344B-8A85-98A8A62909CD}">
      <dsp:nvSpPr>
        <dsp:cNvPr id="0" name=""/>
        <dsp:cNvSpPr/>
      </dsp:nvSpPr>
      <dsp:spPr>
        <a:xfrm>
          <a:off x="573729" y="2161430"/>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2161430"/>
        <a:ext cx="710942" cy="473960"/>
      </dsp:txXfrm>
    </dsp:sp>
    <dsp:sp modelId="{3EB37C78-FA63-5C47-9CF1-2DB6CB290B40}">
      <dsp:nvSpPr>
        <dsp:cNvPr id="0" name=""/>
        <dsp:cNvSpPr/>
      </dsp:nvSpPr>
      <dsp:spPr>
        <a:xfrm>
          <a:off x="1604594"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2201716"/>
        <a:ext cx="590081" cy="393387"/>
      </dsp:txXfrm>
    </dsp:sp>
    <dsp:sp modelId="{30575739-3130-CE45-A45B-AA917974B135}">
      <dsp:nvSpPr>
        <dsp:cNvPr id="0" name=""/>
        <dsp:cNvSpPr/>
      </dsp:nvSpPr>
      <dsp:spPr>
        <a:xfrm>
          <a:off x="2450378"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2201716"/>
        <a:ext cx="590081" cy="393387"/>
      </dsp:txXfrm>
    </dsp:sp>
    <dsp:sp modelId="{3176B2A6-AC50-5E47-847B-C153CEF1059B}">
      <dsp:nvSpPr>
        <dsp:cNvPr id="0" name=""/>
        <dsp:cNvSpPr/>
      </dsp:nvSpPr>
      <dsp:spPr>
        <a:xfrm>
          <a:off x="3296161"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2201716"/>
        <a:ext cx="590081" cy="393387"/>
      </dsp:txXfrm>
    </dsp:sp>
    <dsp:sp modelId="{449E29FD-B610-5D43-9B4B-F23D2ED7B7ED}">
      <dsp:nvSpPr>
        <dsp:cNvPr id="0" name=""/>
        <dsp:cNvSpPr/>
      </dsp:nvSpPr>
      <dsp:spPr>
        <a:xfrm>
          <a:off x="573729" y="2701745"/>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u="none" kern="1200" dirty="0"/>
            <a:t>LC-MS</a:t>
          </a:r>
          <a:endParaRPr lang="en-US" sz="1000" kern="1200" dirty="0"/>
        </a:p>
      </dsp:txBody>
      <dsp:txXfrm>
        <a:off x="810709" y="2701745"/>
        <a:ext cx="710942" cy="473960"/>
      </dsp:txXfrm>
    </dsp:sp>
    <dsp:sp modelId="{3BAB60B1-8FE6-4A41-8A56-8D0497F51BF8}">
      <dsp:nvSpPr>
        <dsp:cNvPr id="0" name=""/>
        <dsp:cNvSpPr/>
      </dsp:nvSpPr>
      <dsp:spPr>
        <a:xfrm>
          <a:off x="1604594"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2742032"/>
        <a:ext cx="590081" cy="393387"/>
      </dsp:txXfrm>
    </dsp:sp>
    <dsp:sp modelId="{55865456-1C7E-B74C-99AF-1D3E0BCBD443}">
      <dsp:nvSpPr>
        <dsp:cNvPr id="0" name=""/>
        <dsp:cNvSpPr/>
      </dsp:nvSpPr>
      <dsp:spPr>
        <a:xfrm>
          <a:off x="2450378"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2742032"/>
        <a:ext cx="590081" cy="393387"/>
      </dsp:txXfrm>
    </dsp:sp>
    <dsp:sp modelId="{CA35FD42-1100-114C-A08A-D8BD76C646EA}">
      <dsp:nvSpPr>
        <dsp:cNvPr id="0" name=""/>
        <dsp:cNvSpPr/>
      </dsp:nvSpPr>
      <dsp:spPr>
        <a:xfrm>
          <a:off x="3296161"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2742032"/>
        <a:ext cx="590081" cy="393387"/>
      </dsp:txXfrm>
    </dsp:sp>
    <dsp:sp modelId="{498E45D7-EF6F-F143-A226-DAEB307EAC46}">
      <dsp:nvSpPr>
        <dsp:cNvPr id="0" name=""/>
        <dsp:cNvSpPr/>
      </dsp:nvSpPr>
      <dsp:spPr>
        <a:xfrm>
          <a:off x="573729" y="3242060"/>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Tumor Growth</a:t>
          </a:r>
        </a:p>
      </dsp:txBody>
      <dsp:txXfrm>
        <a:off x="810709" y="3242060"/>
        <a:ext cx="710942" cy="473960"/>
      </dsp:txXfrm>
    </dsp:sp>
    <dsp:sp modelId="{54E87F9F-0316-F949-94F4-3B3A845C8C75}">
      <dsp:nvSpPr>
        <dsp:cNvPr id="0" name=""/>
        <dsp:cNvSpPr/>
      </dsp:nvSpPr>
      <dsp:spPr>
        <a:xfrm>
          <a:off x="1604594"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3282347"/>
        <a:ext cx="590081" cy="393387"/>
      </dsp:txXfrm>
    </dsp:sp>
    <dsp:sp modelId="{112251EF-3D14-CD41-A10A-E79626F7E115}">
      <dsp:nvSpPr>
        <dsp:cNvPr id="0" name=""/>
        <dsp:cNvSpPr/>
      </dsp:nvSpPr>
      <dsp:spPr>
        <a:xfrm>
          <a:off x="2450378"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3282347"/>
        <a:ext cx="590081" cy="393387"/>
      </dsp:txXfrm>
    </dsp:sp>
    <dsp:sp modelId="{F593F346-E71E-DC4C-A8D3-5B452404A573}">
      <dsp:nvSpPr>
        <dsp:cNvPr id="0" name=""/>
        <dsp:cNvSpPr/>
      </dsp:nvSpPr>
      <dsp:spPr>
        <a:xfrm>
          <a:off x="3296161"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a:t>
          </a:r>
          <a:endParaRPr lang="en-US" sz="2300" kern="1200" dirty="0"/>
        </a:p>
      </dsp:txBody>
      <dsp:txXfrm>
        <a:off x="3492855" y="3282347"/>
        <a:ext cx="590081" cy="39338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E02A63-8238-CF49-95F6-4E73F04318D6}" type="datetimeFigureOut">
              <a:rPr lang="en-US" smtClean="0"/>
              <a:t>6/5/24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FB5D43-6794-0847-9F6F-8A7B2FD27330}" type="slidenum">
              <a:rPr lang="en-US" smtClean="0"/>
              <a:t>‹#›</a:t>
            </a:fld>
            <a:endParaRPr lang="en-US"/>
          </a:p>
        </p:txBody>
      </p:sp>
    </p:spTree>
    <p:extLst>
      <p:ext uri="{BB962C8B-B14F-4D97-AF65-F5344CB8AC3E}">
        <p14:creationId xmlns:p14="http://schemas.microsoft.com/office/powerpoint/2010/main" val="807381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a:t>
            </a:fld>
            <a:endParaRPr lang="en-US"/>
          </a:p>
        </p:txBody>
      </p:sp>
    </p:spTree>
    <p:extLst>
      <p:ext uri="{BB962C8B-B14F-4D97-AF65-F5344CB8AC3E}">
        <p14:creationId xmlns:p14="http://schemas.microsoft.com/office/powerpoint/2010/main" val="2979748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Generalized estimating equations are useful in our analysis, as they extend the concept of the GLM to accommodate correlated Y’s, which in our case is the abundance of a given taxon. </a:t>
            </a:r>
          </a:p>
          <a:p>
            <a:endParaRPr lang="en-US" dirty="0"/>
          </a:p>
          <a:p>
            <a:r>
              <a:rPr lang="en-US" dirty="0"/>
              <a:t>They can handle longitudinal data, using a first order autoregressive correlation structure to correlate responses within clusters whose correlations decay exponentially with time. </a:t>
            </a:r>
          </a:p>
          <a:p>
            <a:endParaRPr lang="en-US" dirty="0"/>
          </a:p>
          <a:p>
            <a:r>
              <a:rPr lang="en-US" dirty="0"/>
              <a:t>They also allow us to model our data with different distributions, although in this case we assume normality of the abundances and use the identity link. Since there’s no distribution or likelihood assumption, we can use Wald hypothesis tests to test the coefficients.</a:t>
            </a:r>
          </a:p>
        </p:txBody>
      </p:sp>
      <p:sp>
        <p:nvSpPr>
          <p:cNvPr id="4" name="Slide Number Placeholder 3"/>
          <p:cNvSpPr>
            <a:spLocks noGrp="1"/>
          </p:cNvSpPr>
          <p:nvPr>
            <p:ph type="sldNum" sz="quarter" idx="5"/>
          </p:nvPr>
        </p:nvSpPr>
        <p:spPr/>
        <p:txBody>
          <a:bodyPr/>
          <a:lstStyle/>
          <a:p>
            <a:fld id="{5D85C958-D093-42A8-A98E-CB296CE1D6E8}" type="slidenum">
              <a:rPr lang="en-US" smtClean="0"/>
              <a:t>60</a:t>
            </a:fld>
            <a:endParaRPr lang="en-US"/>
          </a:p>
        </p:txBody>
      </p:sp>
    </p:spTree>
    <p:extLst>
      <p:ext uri="{BB962C8B-B14F-4D97-AF65-F5344CB8AC3E}">
        <p14:creationId xmlns:p14="http://schemas.microsoft.com/office/powerpoint/2010/main" val="3581144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27afdf86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27afdf86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27267a32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27267a32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27267a32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27267a32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627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27afdf86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27afdf86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69</a:t>
            </a:fld>
            <a:endParaRPr lang="en-US"/>
          </a:p>
        </p:txBody>
      </p:sp>
    </p:spTree>
    <p:extLst>
      <p:ext uri="{BB962C8B-B14F-4D97-AF65-F5344CB8AC3E}">
        <p14:creationId xmlns:p14="http://schemas.microsoft.com/office/powerpoint/2010/main" val="304441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30</a:t>
            </a:fld>
            <a:endParaRPr lang="en-US"/>
          </a:p>
        </p:txBody>
      </p:sp>
    </p:spTree>
    <p:extLst>
      <p:ext uri="{BB962C8B-B14F-4D97-AF65-F5344CB8AC3E}">
        <p14:creationId xmlns:p14="http://schemas.microsoft.com/office/powerpoint/2010/main" val="2730316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704F6E-AD57-7940-A0DC-323C2A25B865}" type="slidenum">
              <a:rPr lang="en-US" smtClean="0"/>
              <a:t>32</a:t>
            </a:fld>
            <a:endParaRPr lang="en-US"/>
          </a:p>
        </p:txBody>
      </p:sp>
    </p:spTree>
    <p:extLst>
      <p:ext uri="{BB962C8B-B14F-4D97-AF65-F5344CB8AC3E}">
        <p14:creationId xmlns:p14="http://schemas.microsoft.com/office/powerpoint/2010/main" val="425345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704F6E-AD57-7940-A0DC-323C2A25B865}" type="slidenum">
              <a:rPr lang="en-US" smtClean="0"/>
              <a:t>40</a:t>
            </a:fld>
            <a:endParaRPr lang="en-US"/>
          </a:p>
        </p:txBody>
      </p:sp>
    </p:spTree>
    <p:extLst>
      <p:ext uri="{BB962C8B-B14F-4D97-AF65-F5344CB8AC3E}">
        <p14:creationId xmlns:p14="http://schemas.microsoft.com/office/powerpoint/2010/main" val="198596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704F6E-AD57-7940-A0DC-323C2A25B865}" type="slidenum">
              <a:rPr lang="en-US" smtClean="0"/>
              <a:t>47</a:t>
            </a:fld>
            <a:endParaRPr lang="en-US"/>
          </a:p>
        </p:txBody>
      </p:sp>
    </p:spTree>
    <p:extLst>
      <p:ext uri="{BB962C8B-B14F-4D97-AF65-F5344CB8AC3E}">
        <p14:creationId xmlns:p14="http://schemas.microsoft.com/office/powerpoint/2010/main" val="1214313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Now, the motivation behind this work is to help contribute to the understanding of this HIV-exposure effect. The thinking is that a small-scale investigation could be possible with a cohort from the Southern Africa Mother-Infant pertussis study, known as SAMIPS. </a:t>
            </a:r>
          </a:p>
          <a:p>
            <a:pPr lvl="0"/>
            <a:endParaRPr lang="en-US" dirty="0"/>
          </a:p>
          <a:p>
            <a:pPr lvl="0"/>
            <a:r>
              <a:rPr lang="en-US" dirty="0"/>
              <a:t>This was a longitudinal birth cohort in Lusaka, Zambia that enrolled both HIV+ and HIV- mothers and their infants. Nasopharyngeal swabs were obtained every 2 weeks, from 1 to 14 weeks.</a:t>
            </a:r>
          </a:p>
          <a:p>
            <a:pPr lvl="0"/>
            <a:endParaRPr lang="en-US" dirty="0"/>
          </a:p>
          <a:p>
            <a:pPr lvl="0"/>
            <a:r>
              <a:rPr lang="en-US" dirty="0"/>
              <a:t>We aggregated nasopharyngeal swabs from 20 of these infant-mother pairs to analyze microbiome characteristics in HIV exposed versus unexposed infants over time. We hope to answer questions about the nature of the HIV exposure effect, such as whether i</a:t>
            </a:r>
            <a:r>
              <a:rPr lang="en-US" sz="1200" dirty="0"/>
              <a:t>mmunological deficits exist between groups. Our efforts would add to limited research on HIV exposure effects in the nasopharynx.</a:t>
            </a:r>
          </a:p>
          <a:p>
            <a:endParaRPr lang="en-US" sz="1200" dirty="0"/>
          </a:p>
          <a:p>
            <a:endParaRPr lang="en-US" dirty="0"/>
          </a:p>
        </p:txBody>
      </p:sp>
      <p:sp>
        <p:nvSpPr>
          <p:cNvPr id="4" name="Slide Number Placeholder 3"/>
          <p:cNvSpPr>
            <a:spLocks noGrp="1"/>
          </p:cNvSpPr>
          <p:nvPr>
            <p:ph type="sldNum" sz="quarter" idx="5"/>
          </p:nvPr>
        </p:nvSpPr>
        <p:spPr/>
        <p:txBody>
          <a:bodyPr/>
          <a:lstStyle/>
          <a:p>
            <a:fld id="{5D85C958-D093-42A8-A98E-CB296CE1D6E8}" type="slidenum">
              <a:rPr lang="en-US" smtClean="0"/>
              <a:t>56</a:t>
            </a:fld>
            <a:endParaRPr lang="en-US"/>
          </a:p>
        </p:txBody>
      </p:sp>
    </p:spTree>
    <p:extLst>
      <p:ext uri="{BB962C8B-B14F-4D97-AF65-F5344CB8AC3E}">
        <p14:creationId xmlns:p14="http://schemas.microsoft.com/office/powerpoint/2010/main" val="2084602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8b771ac80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58b771ac8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127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22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we’re going to look at my modeling approach. First, I need to give a bit of background to generalized estimating equations by briefly reviewing some important properties of generalized linear models, or GLMs.</a:t>
            </a:r>
          </a:p>
          <a:p>
            <a:endParaRPr lang="en-US" dirty="0"/>
          </a:p>
          <a:p>
            <a:r>
              <a:rPr lang="en-US" dirty="0"/>
              <a:t>GLMs allow for the specification of different response variable distributions with a single unified method. </a:t>
            </a:r>
          </a:p>
          <a:p>
            <a:endParaRPr lang="en-US" dirty="0"/>
          </a:p>
          <a:p>
            <a:r>
              <a:rPr lang="en-US" dirty="0"/>
              <a:t>If we are trying to model a continuous variable like subject heights, we can model the response Y with a normal distribution.</a:t>
            </a:r>
          </a:p>
          <a:p>
            <a:endParaRPr lang="en-US" dirty="0"/>
          </a:p>
          <a:p>
            <a:r>
              <a:rPr lang="en-US" dirty="0"/>
              <a:t>If our response is something with only two outcomes, like wins or losses, then we can model the binary response with a Bernoulli distribution.</a:t>
            </a:r>
          </a:p>
          <a:p>
            <a:endParaRPr lang="en-US" dirty="0"/>
          </a:p>
          <a:p>
            <a:r>
              <a:rPr lang="en-US" dirty="0"/>
              <a:t>And if our response is discrete, like the </a:t>
            </a:r>
            <a:r>
              <a:rPr lang="en-US" sz="1800" b="0" i="0" u="none" strike="noStrike" baseline="0" dirty="0">
                <a:latin typeface="CharterBT-Roman"/>
              </a:rPr>
              <a:t>number of times an event occurs in an interval, then we could model the response with a Poisson distribution.</a:t>
            </a:r>
          </a:p>
          <a:p>
            <a:endParaRPr lang="en-US" sz="1800" b="0" i="0" u="none" strike="noStrike" baseline="0" dirty="0">
              <a:latin typeface="CharterBT-Roman"/>
            </a:endParaRPr>
          </a:p>
          <a:p>
            <a:r>
              <a:rPr lang="en-US" sz="1800" b="0" i="0" u="none" strike="noStrike" baseline="0" dirty="0">
                <a:latin typeface="CharterBT-Roman"/>
              </a:rPr>
              <a:t>Each of these regression types will alter the relationship between the responses and the linear combination of predictors, known as the linear predictor.</a:t>
            </a:r>
            <a:endParaRPr lang="en-US" dirty="0"/>
          </a:p>
        </p:txBody>
      </p:sp>
      <p:sp>
        <p:nvSpPr>
          <p:cNvPr id="4" name="Slide Number Placeholder 3"/>
          <p:cNvSpPr>
            <a:spLocks noGrp="1"/>
          </p:cNvSpPr>
          <p:nvPr>
            <p:ph type="sldNum" sz="quarter" idx="5"/>
          </p:nvPr>
        </p:nvSpPr>
        <p:spPr/>
        <p:txBody>
          <a:bodyPr/>
          <a:lstStyle/>
          <a:p>
            <a:fld id="{5D85C958-D093-42A8-A98E-CB296CE1D6E8}" type="slidenum">
              <a:rPr lang="en-US" smtClean="0"/>
              <a:t>59</a:t>
            </a:fld>
            <a:endParaRPr lang="en-US"/>
          </a:p>
        </p:txBody>
      </p:sp>
    </p:spTree>
    <p:extLst>
      <p:ext uri="{BB962C8B-B14F-4D97-AF65-F5344CB8AC3E}">
        <p14:creationId xmlns:p14="http://schemas.microsoft.com/office/powerpoint/2010/main" val="3554960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1371600" y="3115170"/>
            <a:ext cx="6400800" cy="1314450"/>
          </a:xfrm>
        </p:spPr>
        <p:txBody>
          <a:bodyPr/>
          <a:lstStyle>
            <a:lvl1pPr marL="0" indent="0" algn="ctr">
              <a:buFontTx/>
              <a:buNone/>
              <a:defRPr sz="3000">
                <a:solidFill>
                  <a:schemeClr val="tx1"/>
                </a:solidFill>
              </a:defRPr>
            </a:lvl1pPr>
          </a:lstStyle>
          <a:p>
            <a:r>
              <a:rPr lang="en-US"/>
              <a:t>Click to edit Master subtitle style</a:t>
            </a:r>
            <a:endParaRPr lang="en-US" dirty="0"/>
          </a:p>
        </p:txBody>
      </p:sp>
      <p:sp>
        <p:nvSpPr>
          <p:cNvPr id="4098" name="Rectangle 2"/>
          <p:cNvSpPr>
            <a:spLocks noGrp="1" noChangeArrowheads="1"/>
          </p:cNvSpPr>
          <p:nvPr>
            <p:ph type="ctrTitle"/>
          </p:nvPr>
        </p:nvSpPr>
        <p:spPr>
          <a:xfrm>
            <a:off x="685800" y="1798339"/>
            <a:ext cx="7772400" cy="1102519"/>
          </a:xfrm>
        </p:spPr>
        <p:txBody>
          <a:bodyPr/>
          <a:lstStyle>
            <a:lvl1pPr algn="ctr">
              <a:defRPr sz="4400">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F3D6FC5D-4381-B541-9E3A-50CF02937B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165" y="461378"/>
            <a:ext cx="2813336" cy="891354"/>
          </a:xfrm>
          <a:prstGeom prst="rect">
            <a:avLst/>
          </a:prstGeom>
        </p:spPr>
      </p:pic>
    </p:spTree>
    <p:extLst>
      <p:ext uri="{BB962C8B-B14F-4D97-AF65-F5344CB8AC3E}">
        <p14:creationId xmlns:p14="http://schemas.microsoft.com/office/powerpoint/2010/main" val="725857596"/>
      </p:ext>
    </p:extLst>
  </p:cSld>
  <p:clrMapOvr>
    <a:masterClrMapping/>
  </p:clrMapOvr>
  <p:extLst>
    <p:ext uri="{DCECCB84-F9BA-43D5-87BE-67443E8EF086}">
      <p15:sldGuideLst xmlns:p15="http://schemas.microsoft.com/office/powerpoint/2012/main">
        <p15:guide id="1" orient="horz" pos="228">
          <p15:clr>
            <a:srgbClr val="FBAE40"/>
          </p15:clr>
        </p15:guide>
        <p15:guide id="2" pos="264">
          <p15:clr>
            <a:srgbClr val="FBAE40"/>
          </p15:clr>
        </p15:guide>
        <p15:guide id="3" pos="1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23E23BF7-9F5A-9E42-B502-689AC6A1E537}" type="slidenum">
              <a:rPr lang="en-US"/>
              <a:pPr>
                <a:defRPr/>
              </a:pPr>
              <a:t>‹#›</a:t>
            </a:fld>
            <a:endParaRPr lang="en-US"/>
          </a:p>
        </p:txBody>
      </p:sp>
    </p:spTree>
    <p:extLst>
      <p:ext uri="{BB962C8B-B14F-4D97-AF65-F5344CB8AC3E}">
        <p14:creationId xmlns:p14="http://schemas.microsoft.com/office/powerpoint/2010/main" val="19629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26878"/>
            <a:ext cx="2057400" cy="381654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726878"/>
            <a:ext cx="6019800" cy="381654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A2FA2D79-D5B9-9E44-BC26-5C4012EF6E34}" type="slidenum">
              <a:rPr lang="en-US"/>
              <a:pPr>
                <a:defRPr/>
              </a:pPr>
              <a:t>‹#›</a:t>
            </a:fld>
            <a:endParaRPr lang="en-US"/>
          </a:p>
        </p:txBody>
      </p:sp>
    </p:spTree>
    <p:extLst>
      <p:ext uri="{BB962C8B-B14F-4D97-AF65-F5344CB8AC3E}">
        <p14:creationId xmlns:p14="http://schemas.microsoft.com/office/powerpoint/2010/main" val="2471527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75966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5488343-B159-074D-B355-B61FD1A20D53}" type="slidenum">
              <a:rPr lang="en-US"/>
              <a:pPr>
                <a:defRPr/>
              </a:pPr>
              <a:t>‹#›</a:t>
            </a:fld>
            <a:endParaRPr lang="en-US"/>
          </a:p>
        </p:txBody>
      </p:sp>
    </p:spTree>
    <p:extLst>
      <p:ext uri="{BB962C8B-B14F-4D97-AF65-F5344CB8AC3E}">
        <p14:creationId xmlns:p14="http://schemas.microsoft.com/office/powerpoint/2010/main" val="268642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5424AE8-78F8-144E-A4FE-553D35E590AD}" type="slidenum">
              <a:rPr lang="en-US"/>
              <a:pPr>
                <a:defRPr/>
              </a:pPr>
              <a:t>‹#›</a:t>
            </a:fld>
            <a:endParaRPr lang="en-US"/>
          </a:p>
        </p:txBody>
      </p:sp>
    </p:spTree>
    <p:extLst>
      <p:ext uri="{BB962C8B-B14F-4D97-AF65-F5344CB8AC3E}">
        <p14:creationId xmlns:p14="http://schemas.microsoft.com/office/powerpoint/2010/main" val="399678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376940"/>
            <a:ext cx="4038600" cy="31347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76941"/>
            <a:ext cx="4038600" cy="31430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10EDA8B8-D04C-214E-83CE-5B60915F9360}" type="slidenum">
              <a:rPr lang="en-US"/>
              <a:pPr>
                <a:defRPr/>
              </a:pPr>
              <a:t>‹#›</a:t>
            </a:fld>
            <a:endParaRPr lang="en-US"/>
          </a:p>
        </p:txBody>
      </p:sp>
    </p:spTree>
    <p:extLst>
      <p:ext uri="{BB962C8B-B14F-4D97-AF65-F5344CB8AC3E}">
        <p14:creationId xmlns:p14="http://schemas.microsoft.com/office/powerpoint/2010/main" val="37136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6920"/>
            <a:ext cx="4040188"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56741"/>
            <a:ext cx="4040188" cy="275517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376920"/>
            <a:ext cx="4041775"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56741"/>
            <a:ext cx="4041775" cy="277188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815261A5-F588-D34E-A84B-E514DA90C9A0}" type="slidenum">
              <a:rPr lang="en-US"/>
              <a:pPr>
                <a:defRPr/>
              </a:pPr>
              <a:t>‹#›</a:t>
            </a:fld>
            <a:endParaRPr lang="en-US"/>
          </a:p>
        </p:txBody>
      </p:sp>
      <p:sp>
        <p:nvSpPr>
          <p:cNvPr id="8" name="Title 1"/>
          <p:cNvSpPr>
            <a:spLocks noGrp="1"/>
          </p:cNvSpPr>
          <p:nvPr>
            <p:ph type="title"/>
          </p:nvPr>
        </p:nvSpPr>
        <p:spPr>
          <a:xfrm>
            <a:off x="457200" y="707850"/>
            <a:ext cx="8229600" cy="606029"/>
          </a:xfrm>
        </p:spPr>
        <p:txBody>
          <a:bodyPr/>
          <a:lstStyle/>
          <a:p>
            <a:r>
              <a:rPr lang="en-US"/>
              <a:t>Click to edit Master title style</a:t>
            </a:r>
            <a:endParaRPr lang="en-US" dirty="0"/>
          </a:p>
        </p:txBody>
      </p:sp>
    </p:spTree>
    <p:extLst>
      <p:ext uri="{BB962C8B-B14F-4D97-AF65-F5344CB8AC3E}">
        <p14:creationId xmlns:p14="http://schemas.microsoft.com/office/powerpoint/2010/main" val="1361049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7CC725B-9C86-6E43-AAF9-1A329DDB234C}" type="slidenum">
              <a:rPr lang="en-US"/>
              <a:pPr>
                <a:defRPr/>
              </a:pPr>
              <a:t>‹#›</a:t>
            </a:fld>
            <a:endParaRPr lang="en-US"/>
          </a:p>
        </p:txBody>
      </p:sp>
    </p:spTree>
    <p:extLst>
      <p:ext uri="{BB962C8B-B14F-4D97-AF65-F5344CB8AC3E}">
        <p14:creationId xmlns:p14="http://schemas.microsoft.com/office/powerpoint/2010/main" val="118842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B9A03EE-8AFD-D547-9E71-0BD0BE6F934E}" type="slidenum">
              <a:rPr lang="en-US"/>
              <a:pPr>
                <a:defRPr/>
              </a:pPr>
              <a:t>‹#›</a:t>
            </a:fld>
            <a:endParaRPr lang="en-US"/>
          </a:p>
        </p:txBody>
      </p:sp>
    </p:spTree>
    <p:extLst>
      <p:ext uri="{BB962C8B-B14F-4D97-AF65-F5344CB8AC3E}">
        <p14:creationId xmlns:p14="http://schemas.microsoft.com/office/powerpoint/2010/main" val="3355547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681022"/>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681023"/>
            <a:ext cx="5111750" cy="39141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52561"/>
            <a:ext cx="3008313" cy="3042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41F1C61-654F-EF4C-B7CF-635108DFC60F}" type="slidenum">
              <a:rPr lang="en-US"/>
              <a:pPr>
                <a:defRPr/>
              </a:pPr>
              <a:t>‹#›</a:t>
            </a:fld>
            <a:endParaRPr lang="en-US"/>
          </a:p>
        </p:txBody>
      </p:sp>
    </p:spTree>
    <p:extLst>
      <p:ext uri="{BB962C8B-B14F-4D97-AF65-F5344CB8AC3E}">
        <p14:creationId xmlns:p14="http://schemas.microsoft.com/office/powerpoint/2010/main" val="287397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51943"/>
            <a:ext cx="5486400" cy="27937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7A5825F-7512-8045-B403-CF218AA2013E}" type="slidenum">
              <a:rPr lang="en-US"/>
              <a:pPr>
                <a:defRPr/>
              </a:pPr>
              <a:t>‹#›</a:t>
            </a:fld>
            <a:endParaRPr lang="en-US"/>
          </a:p>
        </p:txBody>
      </p:sp>
    </p:spTree>
    <p:extLst>
      <p:ext uri="{BB962C8B-B14F-4D97-AF65-F5344CB8AC3E}">
        <p14:creationId xmlns:p14="http://schemas.microsoft.com/office/powerpoint/2010/main" val="224958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707850"/>
            <a:ext cx="8229600" cy="606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9" name="Rectangle 3"/>
          <p:cNvSpPr>
            <a:spLocks noGrp="1" noChangeArrowheads="1"/>
          </p:cNvSpPr>
          <p:nvPr>
            <p:ph type="body" idx="1"/>
          </p:nvPr>
        </p:nvSpPr>
        <p:spPr bwMode="auto">
          <a:xfrm>
            <a:off x="457200" y="1393650"/>
            <a:ext cx="8229600" cy="318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p:nvCxnSpPr>
        <p:spPr>
          <a:xfrm>
            <a:off x="0" y="558800"/>
            <a:ext cx="9144000" cy="6350"/>
          </a:xfrm>
          <a:prstGeom prst="line">
            <a:avLst/>
          </a:prstGeom>
          <a:ln w="3175"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14">
            <a:extLst>
              <a:ext uri="{28A0092B-C50C-407E-A947-70E740481C1C}">
                <a14:useLocalDpi xmlns:a14="http://schemas.microsoft.com/office/drawing/2010/main" val="0"/>
              </a:ext>
            </a:extLst>
          </a:blip>
          <a:srcRect/>
          <a:stretch/>
        </p:blipFill>
        <p:spPr>
          <a:xfrm>
            <a:off x="418263" y="137514"/>
            <a:ext cx="1385973" cy="375082"/>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2" r:id="rId12"/>
  </p:sldLayoutIdLst>
  <p:txStyles>
    <p:titleStyle>
      <a:lvl1pPr algn="l" rtl="0" eaLnBrk="1" fontAlgn="base" hangingPunct="1">
        <a:spcBef>
          <a:spcPct val="0"/>
        </a:spcBef>
        <a:spcAft>
          <a:spcPct val="0"/>
        </a:spcAft>
        <a:defRPr sz="3000">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p:titleStyle>
    <p:body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jpeg"/><Relationship Id="rId3" Type="http://schemas.openxmlformats.org/officeDocument/2006/relationships/image" Target="../media/image4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jpeg"/><Relationship Id="rId2" Type="http://schemas.openxmlformats.org/officeDocument/2006/relationships/image" Target="../media/image40.png"/><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jpeg"/><Relationship Id="rId1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tiff"/></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7.tiff"/><Relationship Id="rId4" Type="http://schemas.openxmlformats.org/officeDocument/2006/relationships/image" Target="../media/image86.jpe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tiff"/><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99.tiff"/><Relationship Id="rId3" Type="http://schemas.openxmlformats.org/officeDocument/2006/relationships/image" Target="../media/image94.png"/><Relationship Id="rId7" Type="http://schemas.openxmlformats.org/officeDocument/2006/relationships/image" Target="../media/image98.tiff"/><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tiff"/></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101.tiff"/><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tiff"/></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image" Target="../media/image107.tiff"/><Relationship Id="rId1" Type="http://schemas.openxmlformats.org/officeDocument/2006/relationships/slideLayout" Target="../slideLayouts/slideLayout2.xml"/><Relationship Id="rId5" Type="http://schemas.openxmlformats.org/officeDocument/2006/relationships/image" Target="../media/image110.tiff"/><Relationship Id="rId4" Type="http://schemas.openxmlformats.org/officeDocument/2006/relationships/image" Target="../media/image109.tiff"/></Relationships>
</file>

<file path=ppt/slides/_rels/slide4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6.xml"/><Relationship Id="rId4" Type="http://schemas.openxmlformats.org/officeDocument/2006/relationships/image" Target="../media/image113.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Layout" Target="../diagrams/layout1.xml"/><Relationship Id="rId7" Type="http://schemas.openxmlformats.org/officeDocument/2006/relationships/image" Target="../media/image4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svg"/></Relationships>
</file>

<file path=ppt/slides/_rels/slide54.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6.xml"/><Relationship Id="rId5" Type="http://schemas.openxmlformats.org/officeDocument/2006/relationships/image" Target="../media/image125.svg"/><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6.png"/><Relationship Id="rId7" Type="http://schemas.openxmlformats.org/officeDocument/2006/relationships/image" Target="../media/image130.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jpeg"/><Relationship Id="rId4" Type="http://schemas.openxmlformats.org/officeDocument/2006/relationships/image" Target="../media/image127.jpeg"/><Relationship Id="rId9" Type="http://schemas.openxmlformats.org/officeDocument/2006/relationships/image" Target="../media/image132.tiff"/></Relationships>
</file>

<file path=ppt/slides/_rels/slide57.xml.rels><?xml version="1.0" encoding="UTF-8" standalone="yes"?>
<Relationships xmlns="http://schemas.openxmlformats.org/package/2006/relationships"><Relationship Id="rId8" Type="http://schemas.openxmlformats.org/officeDocument/2006/relationships/image" Target="../media/image87.tiff"/><Relationship Id="rId3" Type="http://schemas.openxmlformats.org/officeDocument/2006/relationships/image" Target="../media/image133.jpg"/><Relationship Id="rId7"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5.tiff"/><Relationship Id="rId5" Type="http://schemas.openxmlformats.org/officeDocument/2006/relationships/image" Target="../media/image132.tiff"/><Relationship Id="rId4" Type="http://schemas.openxmlformats.org/officeDocument/2006/relationships/image" Target="../media/image134.png"/><Relationship Id="rId9" Type="http://schemas.openxmlformats.org/officeDocument/2006/relationships/image" Target="../media/image136.jpeg"/></Relationships>
</file>

<file path=ppt/slides/_rels/slide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135.tiff"/><Relationship Id="rId4" Type="http://schemas.openxmlformats.org/officeDocument/2006/relationships/image" Target="../media/image132.tiff"/></Relationships>
</file>

<file path=ppt/slides/_rels/slide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140.jpeg"/><Relationship Id="rId1" Type="http://schemas.openxmlformats.org/officeDocument/2006/relationships/slideLayout" Target="../slideLayouts/slideLayout2.xml"/><Relationship Id="rId6" Type="http://schemas.openxmlformats.org/officeDocument/2006/relationships/image" Target="../media/image142.tiff"/><Relationship Id="rId5" Type="http://schemas.openxmlformats.org/officeDocument/2006/relationships/image" Target="../media/image141.png"/><Relationship Id="rId4" Type="http://schemas.openxmlformats.org/officeDocument/2006/relationships/image" Target="../media/image87.tiff"/></Relationships>
</file>

<file path=ppt/slides/_rels/slide6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emf"/><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9.png"/><Relationship Id="rId5" Type="http://schemas.openxmlformats.org/officeDocument/2006/relationships/image" Target="../media/image98.tiff"/><Relationship Id="rId4" Type="http://schemas.openxmlformats.org/officeDocument/2006/relationships/image" Target="../media/image148.png"/></Relationships>
</file>

<file path=ppt/slides/_rels/slide65.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48.png"/><Relationship Id="rId7"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6.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5.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54.jpeg"/><Relationship Id="rId5" Type="http://schemas.openxmlformats.org/officeDocument/2006/relationships/image" Target="../media/image151.png"/><Relationship Id="rId4" Type="http://schemas.openxmlformats.org/officeDocument/2006/relationships/image" Target="../media/image150.png"/></Relationships>
</file>

<file path=ppt/slides/_rels/slide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7.png"/></Relationships>
</file>

<file path=ppt/slides/_rels/slide6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jpeg"/><Relationship Id="rId4" Type="http://schemas.openxmlformats.org/officeDocument/2006/relationships/image" Target="../media/image160.jpeg"/></Relationships>
</file>

<file path=ppt/slides/_rels/slide69.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t="-17000" b="-17000"/>
          </a:stretch>
        </a:blipFill>
        <a:effectLst/>
      </p:bgPr>
    </p:bg>
    <p:spTree>
      <p:nvGrpSpPr>
        <p:cNvPr id="1" name=""/>
        <p:cNvGrpSpPr/>
        <p:nvPr/>
      </p:nvGrpSpPr>
      <p:grpSpPr>
        <a:xfrm>
          <a:off x="0" y="0"/>
          <a:ext cx="0" cy="0"/>
          <a:chOff x="0" y="0"/>
          <a:chExt cx="0" cy="0"/>
        </a:xfrm>
      </p:grpSpPr>
      <p:sp>
        <p:nvSpPr>
          <p:cNvPr id="13314" name="Rectangle 3"/>
          <p:cNvSpPr>
            <a:spLocks noGrp="1" noChangeArrowheads="1"/>
          </p:cNvSpPr>
          <p:nvPr>
            <p:ph type="subTitle" idx="1"/>
          </p:nvPr>
        </p:nvSpPr>
        <p:spPr>
          <a:xfrm>
            <a:off x="2339235" y="3369435"/>
            <a:ext cx="4465529" cy="1102519"/>
          </a:xfrm>
          <a:solidFill>
            <a:schemeClr val="bg1">
              <a:alpha val="78000"/>
            </a:schemeClr>
          </a:solidFill>
        </p:spPr>
        <p:txBody>
          <a:bodyPr/>
          <a:lstStyle/>
          <a:p>
            <a:pPr eaLnBrk="1" hangingPunct="1"/>
            <a:r>
              <a:rPr lang="en-US" sz="1800" dirty="0">
                <a:latin typeface="Arial" charset="0"/>
              </a:rPr>
              <a:t>W. Evan Johnson, PhD</a:t>
            </a:r>
          </a:p>
          <a:p>
            <a:pPr eaLnBrk="1" hangingPunct="1"/>
            <a:r>
              <a:rPr lang="en-US" sz="1400" dirty="0">
                <a:latin typeface="Arial" charset="0"/>
              </a:rPr>
              <a:t>Professor of Medicine, Division of Infectious Disease</a:t>
            </a:r>
          </a:p>
          <a:p>
            <a:pPr eaLnBrk="1" hangingPunct="1"/>
            <a:r>
              <a:rPr lang="en-US" sz="1400" dirty="0">
                <a:latin typeface="Arial" charset="0"/>
              </a:rPr>
              <a:t>Director, Center for Data Science</a:t>
            </a:r>
          </a:p>
          <a:p>
            <a:pPr eaLnBrk="1" hangingPunct="1"/>
            <a:r>
              <a:rPr lang="en-US" sz="1400" dirty="0">
                <a:latin typeface="Arial" charset="0"/>
              </a:rPr>
              <a:t>Rutgers University – New Jersey Medical School</a:t>
            </a:r>
          </a:p>
        </p:txBody>
      </p:sp>
      <p:sp>
        <p:nvSpPr>
          <p:cNvPr id="13313" name="Rectangle 2"/>
          <p:cNvSpPr>
            <a:spLocks noGrp="1" noChangeArrowheads="1"/>
          </p:cNvSpPr>
          <p:nvPr>
            <p:ph type="ctrTitle"/>
          </p:nvPr>
        </p:nvSpPr>
        <p:spPr>
          <a:xfrm>
            <a:off x="1512516" y="1896310"/>
            <a:ext cx="6118965" cy="1102519"/>
          </a:xfrm>
          <a:solidFill>
            <a:schemeClr val="bg1">
              <a:alpha val="59000"/>
            </a:schemeClr>
          </a:solidFill>
        </p:spPr>
        <p:txBody>
          <a:bodyPr/>
          <a:lstStyle/>
          <a:p>
            <a:pPr marL="0" lvl="0" indent="0" algn="ctr" rtl="0">
              <a:spcBef>
                <a:spcPts val="0"/>
              </a:spcBef>
              <a:spcAft>
                <a:spcPts val="0"/>
              </a:spcAft>
              <a:buNone/>
            </a:pPr>
            <a:r>
              <a:rPr lang="en-US" sz="2800" dirty="0"/>
              <a:t>The Microbiome: Methods, </a:t>
            </a:r>
            <a:br>
              <a:rPr lang="en-US" sz="2800" dirty="0"/>
            </a:br>
            <a:r>
              <a:rPr lang="en-US" sz="2800" dirty="0"/>
              <a:t>Tools, and Examples</a:t>
            </a:r>
            <a:endParaRPr lang="en-US" sz="2800" dirty="0">
              <a:solidFill>
                <a:srgbClr val="C00000"/>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Screen Shot 2013-09-09 at 9.18.48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358" y="599369"/>
            <a:ext cx="8881283" cy="580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080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descr="Screen Shot 2013-09-09 at 9.25.5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641" y="621884"/>
            <a:ext cx="7520912" cy="452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761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3" descr="Screen Shot 2013-09-09 at 1.23.26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7479" y="0"/>
            <a:ext cx="834904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225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91EA90-DE5F-CE42-A9A8-859D80CE8276}"/>
              </a:ext>
            </a:extLst>
          </p:cNvPr>
          <p:cNvPicPr>
            <a:picLocks noChangeAspect="1"/>
          </p:cNvPicPr>
          <p:nvPr/>
        </p:nvPicPr>
        <p:blipFill>
          <a:blip r:embed="rId2"/>
          <a:stretch>
            <a:fillRect/>
          </a:stretch>
        </p:blipFill>
        <p:spPr>
          <a:xfrm>
            <a:off x="778287" y="0"/>
            <a:ext cx="6899027" cy="7867474"/>
          </a:xfrm>
          <a:prstGeom prst="rect">
            <a:avLst/>
          </a:prstGeom>
        </p:spPr>
      </p:pic>
      <p:pic>
        <p:nvPicPr>
          <p:cNvPr id="4" name="Picture 4" descr="https://lh3.googleusercontent.com/YYFoOZHbkBswFwM6nq0Y7uRJFxW9oekxgjjJTWibqLYcr17rB4CJdFuHX6YluQYfXkRv8PmVBCmtTR0aDTgiRt1hwzCEv1vPrZC-ciohciou-lwIYpsrvgfbK2tTbIlhTf8fJHX253Y">
            <a:extLst>
              <a:ext uri="{FF2B5EF4-FFF2-40B4-BE49-F238E27FC236}">
                <a16:creationId xmlns:a16="http://schemas.microsoft.com/office/drawing/2014/main" id="{977A9DB5-C02E-D748-924A-EEA7E2E235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50" t="8999" r="19250" b="4778"/>
          <a:stretch/>
        </p:blipFill>
        <p:spPr bwMode="auto">
          <a:xfrm>
            <a:off x="6205095" y="0"/>
            <a:ext cx="2944438" cy="22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09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635" y="498804"/>
            <a:ext cx="8620005" cy="444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8680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1A5029-B6F7-9A4D-AA8A-EA87FD0466B8}"/>
              </a:ext>
            </a:extLst>
          </p:cNvPr>
          <p:cNvPicPr>
            <a:picLocks noGrp="1" noChangeAspect="1"/>
          </p:cNvPicPr>
          <p:nvPr>
            <p:ph idx="1"/>
          </p:nvPr>
        </p:nvPicPr>
        <p:blipFill>
          <a:blip r:embed="rId2"/>
          <a:stretch>
            <a:fillRect/>
          </a:stretch>
        </p:blipFill>
        <p:spPr>
          <a:xfrm>
            <a:off x="928098" y="0"/>
            <a:ext cx="7287804" cy="7767661"/>
          </a:xfrm>
        </p:spPr>
      </p:pic>
    </p:spTree>
    <p:extLst>
      <p:ext uri="{BB962C8B-B14F-4D97-AF65-F5344CB8AC3E}">
        <p14:creationId xmlns:p14="http://schemas.microsoft.com/office/powerpoint/2010/main" val="2772393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4B8D6-E7BE-654B-AE6E-328ADC48CA36}"/>
              </a:ext>
            </a:extLst>
          </p:cNvPr>
          <p:cNvPicPr>
            <a:picLocks noGrp="1" noChangeAspect="1"/>
          </p:cNvPicPr>
          <p:nvPr>
            <p:ph idx="1"/>
          </p:nvPr>
        </p:nvPicPr>
        <p:blipFill>
          <a:blip r:embed="rId2"/>
          <a:stretch>
            <a:fillRect/>
          </a:stretch>
        </p:blipFill>
        <p:spPr>
          <a:xfrm>
            <a:off x="910800" y="0"/>
            <a:ext cx="7776000" cy="6583680"/>
          </a:xfrm>
        </p:spPr>
      </p:pic>
    </p:spTree>
    <p:extLst>
      <p:ext uri="{BB962C8B-B14F-4D97-AF65-F5344CB8AC3E}">
        <p14:creationId xmlns:p14="http://schemas.microsoft.com/office/powerpoint/2010/main" val="2660632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2773-ED40-FD46-89B0-7D0E04709F4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13885E70-06DD-9B45-90E5-060377715F3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877E284-0471-9C4C-A808-FDEEEDEB1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94195" cy="5572468"/>
          </a:xfrm>
          <a:prstGeom prst="rect">
            <a:avLst/>
          </a:prstGeom>
        </p:spPr>
      </p:pic>
      <p:pic>
        <p:nvPicPr>
          <p:cNvPr id="5" name="Content Placeholder 4">
            <a:extLst>
              <a:ext uri="{FF2B5EF4-FFF2-40B4-BE49-F238E27FC236}">
                <a16:creationId xmlns:a16="http://schemas.microsoft.com/office/drawing/2014/main" id="{EFFDD110-BED6-E749-957D-8BEC91EA8271}"/>
              </a:ext>
            </a:extLst>
          </p:cNvPr>
          <p:cNvPicPr>
            <a:picLocks noChangeAspect="1"/>
          </p:cNvPicPr>
          <p:nvPr/>
        </p:nvPicPr>
        <p:blipFill>
          <a:blip r:embed="rId3"/>
          <a:stretch>
            <a:fillRect/>
          </a:stretch>
        </p:blipFill>
        <p:spPr>
          <a:xfrm>
            <a:off x="400579" y="0"/>
            <a:ext cx="8286221" cy="6092442"/>
          </a:xfrm>
          <a:prstGeom prst="rect">
            <a:avLst/>
          </a:prstGeom>
        </p:spPr>
      </p:pic>
      <p:pic>
        <p:nvPicPr>
          <p:cNvPr id="7" name="Content Placeholder 4">
            <a:extLst>
              <a:ext uri="{FF2B5EF4-FFF2-40B4-BE49-F238E27FC236}">
                <a16:creationId xmlns:a16="http://schemas.microsoft.com/office/drawing/2014/main" id="{6F51354D-560E-A74D-B240-532D916F91B0}"/>
              </a:ext>
            </a:extLst>
          </p:cNvPr>
          <p:cNvPicPr>
            <a:picLocks noChangeAspect="1"/>
          </p:cNvPicPr>
          <p:nvPr/>
        </p:nvPicPr>
        <p:blipFill>
          <a:blip r:embed="rId4"/>
          <a:stretch>
            <a:fillRect/>
          </a:stretch>
        </p:blipFill>
        <p:spPr>
          <a:xfrm>
            <a:off x="83461" y="0"/>
            <a:ext cx="8977078" cy="6303055"/>
          </a:xfrm>
          <a:prstGeom prst="rect">
            <a:avLst/>
          </a:prstGeom>
        </p:spPr>
      </p:pic>
    </p:spTree>
    <p:extLst>
      <p:ext uri="{BB962C8B-B14F-4D97-AF65-F5344CB8AC3E}">
        <p14:creationId xmlns:p14="http://schemas.microsoft.com/office/powerpoint/2010/main" val="417130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BB7C-E52A-E045-9169-2A3DA302258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62C6AF8-A872-8244-A5B5-29A224348D57}"/>
              </a:ext>
            </a:extLst>
          </p:cNvPr>
          <p:cNvPicPr>
            <a:picLocks noGrp="1" noChangeAspect="1"/>
          </p:cNvPicPr>
          <p:nvPr>
            <p:ph idx="1"/>
          </p:nvPr>
        </p:nvPicPr>
        <p:blipFill>
          <a:blip r:embed="rId2"/>
          <a:stretch>
            <a:fillRect/>
          </a:stretch>
        </p:blipFill>
        <p:spPr>
          <a:xfrm>
            <a:off x="2002141" y="0"/>
            <a:ext cx="4832756" cy="5838330"/>
          </a:xfrm>
        </p:spPr>
      </p:pic>
      <p:pic>
        <p:nvPicPr>
          <p:cNvPr id="7" name="Picture 6">
            <a:extLst>
              <a:ext uri="{FF2B5EF4-FFF2-40B4-BE49-F238E27FC236}">
                <a16:creationId xmlns:a16="http://schemas.microsoft.com/office/drawing/2014/main" id="{E4915C48-3D42-C847-BCA2-8DF764D4F88F}"/>
              </a:ext>
            </a:extLst>
          </p:cNvPr>
          <p:cNvPicPr>
            <a:picLocks noChangeAspect="1"/>
          </p:cNvPicPr>
          <p:nvPr/>
        </p:nvPicPr>
        <p:blipFill>
          <a:blip r:embed="rId3"/>
          <a:stretch>
            <a:fillRect/>
          </a:stretch>
        </p:blipFill>
        <p:spPr>
          <a:xfrm>
            <a:off x="1341751" y="0"/>
            <a:ext cx="6460498" cy="5143500"/>
          </a:xfrm>
          <a:prstGeom prst="rect">
            <a:avLst/>
          </a:prstGeom>
        </p:spPr>
      </p:pic>
    </p:spTree>
    <p:extLst>
      <p:ext uri="{BB962C8B-B14F-4D97-AF65-F5344CB8AC3E}">
        <p14:creationId xmlns:p14="http://schemas.microsoft.com/office/powerpoint/2010/main" val="3973327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688404"/>
            <a:ext cx="6858000" cy="4345186"/>
          </a:xfrm>
          <a:prstGeom prst="rect">
            <a:avLst/>
          </a:prstGeom>
        </p:spPr>
      </p:pic>
      <p:sp>
        <p:nvSpPr>
          <p:cNvPr id="8" name="TextBox 7"/>
          <p:cNvSpPr txBox="1"/>
          <p:nvPr/>
        </p:nvSpPr>
        <p:spPr>
          <a:xfrm>
            <a:off x="6397548" y="4824257"/>
            <a:ext cx="1467068" cy="276999"/>
          </a:xfrm>
          <a:prstGeom prst="rect">
            <a:avLst/>
          </a:prstGeom>
          <a:noFill/>
        </p:spPr>
        <p:txBody>
          <a:bodyPr wrap="none" rtlCol="0">
            <a:spAutoFit/>
          </a:bodyPr>
          <a:lstStyle/>
          <a:p>
            <a:r>
              <a:rPr lang="en-US" sz="1200" dirty="0"/>
              <a:t>Garrett. JCB, 2015</a:t>
            </a:r>
          </a:p>
        </p:txBody>
      </p:sp>
      <p:sp>
        <p:nvSpPr>
          <p:cNvPr id="9" name="Line 18"/>
          <p:cNvSpPr>
            <a:spLocks noChangeShapeType="1"/>
          </p:cNvSpPr>
          <p:nvPr/>
        </p:nvSpPr>
        <p:spPr bwMode="auto">
          <a:xfrm>
            <a:off x="1485900" y="685800"/>
            <a:ext cx="6172200" cy="0"/>
          </a:xfrm>
          <a:prstGeom prst="line">
            <a:avLst/>
          </a:prstGeom>
          <a:noFill/>
          <a:ln w="25400">
            <a:solidFill>
              <a:srgbClr val="C0C0C0"/>
            </a:solidFill>
            <a:round/>
            <a:headEnd/>
            <a:tailEnd/>
          </a:ln>
          <a:extLst>
            <a:ext uri="{909E8E84-426E-40dd-AFC4-6F175D3DCCD1}">
              <a14:hiddenFill xmlns="" xmlns:a14="http://schemas.microsoft.com/office/drawing/2010/main">
                <a:noFill/>
              </a14:hiddenFill>
            </a:ext>
          </a:extLst>
        </p:spPr>
        <p:txBody>
          <a:bodyPr wrap="none" anchor="ctr"/>
          <a:lstStyle/>
          <a:p>
            <a:endParaRPr lang="en-US" sz="1800"/>
          </a:p>
        </p:txBody>
      </p:sp>
      <p:sp>
        <p:nvSpPr>
          <p:cNvPr id="10" name="Text Box 3"/>
          <p:cNvSpPr txBox="1">
            <a:spLocks noChangeArrowheads="1"/>
          </p:cNvSpPr>
          <p:nvPr/>
        </p:nvSpPr>
        <p:spPr bwMode="auto">
          <a:xfrm>
            <a:off x="1344819" y="153105"/>
            <a:ext cx="6858000"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sz="2100" dirty="0">
                <a:solidFill>
                  <a:srgbClr val="003366"/>
                </a:solidFill>
              </a:rPr>
              <a:t>We depend on microbes and their metabolism</a:t>
            </a:r>
          </a:p>
        </p:txBody>
      </p:sp>
    </p:spTree>
    <p:extLst>
      <p:ext uri="{BB962C8B-B14F-4D97-AF65-F5344CB8AC3E}">
        <p14:creationId xmlns:p14="http://schemas.microsoft.com/office/powerpoint/2010/main" val="766913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C0D5-B4A8-26CC-8C8F-932FEFA13F5B}"/>
              </a:ext>
            </a:extLst>
          </p:cNvPr>
          <p:cNvSpPr>
            <a:spLocks noGrp="1"/>
          </p:cNvSpPr>
          <p:nvPr>
            <p:ph type="title"/>
          </p:nvPr>
        </p:nvSpPr>
        <p:spPr/>
        <p:txBody>
          <a:bodyPr/>
          <a:lstStyle/>
          <a:p>
            <a:r>
              <a:rPr lang="en-US" dirty="0"/>
              <a:t>Installations:</a:t>
            </a:r>
          </a:p>
        </p:txBody>
      </p:sp>
      <p:sp>
        <p:nvSpPr>
          <p:cNvPr id="3" name="Content Placeholder 2">
            <a:extLst>
              <a:ext uri="{FF2B5EF4-FFF2-40B4-BE49-F238E27FC236}">
                <a16:creationId xmlns:a16="http://schemas.microsoft.com/office/drawing/2014/main" id="{479F8532-7949-46F1-4AB0-BB0D262A1B73}"/>
              </a:ext>
            </a:extLst>
          </p:cNvPr>
          <p:cNvSpPr>
            <a:spLocks noGrp="1"/>
          </p:cNvSpPr>
          <p:nvPr>
            <p:ph idx="1"/>
          </p:nvPr>
        </p:nvSpPr>
        <p:spPr>
          <a:xfrm>
            <a:off x="457200" y="1393650"/>
            <a:ext cx="8229600" cy="606029"/>
          </a:xfrm>
        </p:spPr>
        <p:txBody>
          <a:bodyPr/>
          <a:lstStyle/>
          <a:p>
            <a:r>
              <a:rPr lang="en-US" dirty="0"/>
              <a:t>For this lecture please install the following R packages: </a:t>
            </a:r>
          </a:p>
        </p:txBody>
      </p:sp>
      <p:sp>
        <p:nvSpPr>
          <p:cNvPr id="4" name="TextBox 3">
            <a:extLst>
              <a:ext uri="{FF2B5EF4-FFF2-40B4-BE49-F238E27FC236}">
                <a16:creationId xmlns:a16="http://schemas.microsoft.com/office/drawing/2014/main" id="{E927CFA0-35DC-9148-899F-2BD84048589F}"/>
              </a:ext>
            </a:extLst>
          </p:cNvPr>
          <p:cNvSpPr txBox="1"/>
          <p:nvPr/>
        </p:nvSpPr>
        <p:spPr>
          <a:xfrm>
            <a:off x="532660" y="2274886"/>
            <a:ext cx="8078679" cy="1015663"/>
          </a:xfrm>
          <a:prstGeom prst="rect">
            <a:avLst/>
          </a:prstGeom>
          <a:solidFill>
            <a:schemeClr val="bg2">
              <a:lumMod val="40000"/>
              <a:lumOff val="60000"/>
            </a:schemeClr>
          </a:solidFill>
        </p:spPr>
        <p:txBody>
          <a:bodyPr wrap="square" rtlCol="0">
            <a:spAutoFit/>
          </a:bodyPr>
          <a:lstStyle/>
          <a:p>
            <a:r>
              <a:rPr lang="en-US" sz="2000" b="0" i="0" u="none" strike="noStrike" dirty="0" err="1">
                <a:solidFill>
                  <a:schemeClr val="tx2"/>
                </a:solidFill>
                <a:effectLst/>
                <a:latin typeface="Courier" panose="02070309020205020404" pitchFamily="49" charset="0"/>
              </a:rPr>
              <a:t>install.packages</a:t>
            </a:r>
            <a:r>
              <a:rPr lang="en-US" sz="2000" b="0" i="0" u="none" strike="noStrike" dirty="0">
                <a:solidFill>
                  <a:schemeClr val="tx2"/>
                </a:solidFill>
                <a:effectLst/>
                <a:latin typeface="Courier" panose="02070309020205020404" pitchFamily="49" charset="0"/>
              </a:rPr>
              <a:t>("</a:t>
            </a:r>
            <a:r>
              <a:rPr lang="en-US" sz="2000" b="0" i="0" u="none" strike="noStrike" dirty="0" err="1">
                <a:solidFill>
                  <a:schemeClr val="tx2"/>
                </a:solidFill>
                <a:effectLst/>
                <a:latin typeface="Courier" panose="02070309020205020404" pitchFamily="49" charset="0"/>
              </a:rPr>
              <a:t>BiocManager</a:t>
            </a:r>
            <a:r>
              <a:rPr lang="en-US" sz="2000" b="0" i="0" u="none" strike="noStrike" dirty="0">
                <a:solidFill>
                  <a:schemeClr val="tx2"/>
                </a:solidFill>
                <a:effectLst/>
                <a:latin typeface="Courier" panose="02070309020205020404" pitchFamily="49" charset="0"/>
              </a:rPr>
              <a:t>") </a:t>
            </a:r>
          </a:p>
          <a:p>
            <a:endParaRPr lang="en-US" sz="2000" dirty="0">
              <a:solidFill>
                <a:schemeClr val="tx2"/>
              </a:solidFill>
              <a:latin typeface="Courier" panose="02070309020205020404" pitchFamily="49" charset="0"/>
            </a:endParaRPr>
          </a:p>
          <a:p>
            <a:r>
              <a:rPr lang="en-US" sz="2000" b="0" i="0" u="none" strike="noStrike" dirty="0" err="1">
                <a:solidFill>
                  <a:schemeClr val="tx2"/>
                </a:solidFill>
                <a:effectLst/>
                <a:latin typeface="Courier" panose="02070309020205020404" pitchFamily="49" charset="0"/>
              </a:rPr>
              <a:t>BiocManager</a:t>
            </a:r>
            <a:r>
              <a:rPr lang="en-US" sz="2000" b="0" i="0" u="none" strike="noStrike" dirty="0">
                <a:solidFill>
                  <a:schemeClr val="tx2"/>
                </a:solidFill>
                <a:effectLst/>
                <a:latin typeface="Courier" panose="02070309020205020404" pitchFamily="49" charset="0"/>
              </a:rPr>
              <a:t>::install(c("</a:t>
            </a:r>
            <a:r>
              <a:rPr lang="en-US" sz="2000" b="0" i="0" u="none" strike="noStrike" dirty="0" err="1">
                <a:solidFill>
                  <a:schemeClr val="tx2"/>
                </a:solidFill>
                <a:effectLst/>
                <a:latin typeface="Courier" panose="02070309020205020404" pitchFamily="49" charset="0"/>
              </a:rPr>
              <a:t>MetaScope</a:t>
            </a:r>
            <a:r>
              <a:rPr lang="en-US" sz="2000" b="0" i="0" u="none" strike="noStrike" dirty="0">
                <a:solidFill>
                  <a:schemeClr val="tx2"/>
                </a:solidFill>
                <a:effectLst/>
                <a:latin typeface="Courier" panose="02070309020205020404" pitchFamily="49" charset="0"/>
              </a:rPr>
              <a:t>","animalcules"))</a:t>
            </a:r>
            <a:endParaRPr lang="en-US" sz="2000" dirty="0">
              <a:solidFill>
                <a:schemeClr val="tx2"/>
              </a:solidFill>
            </a:endParaRPr>
          </a:p>
        </p:txBody>
      </p:sp>
    </p:spTree>
    <p:extLst>
      <p:ext uri="{BB962C8B-B14F-4D97-AF65-F5344CB8AC3E}">
        <p14:creationId xmlns:p14="http://schemas.microsoft.com/office/powerpoint/2010/main" val="621802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A105C51-A751-C85D-0275-A66E516DF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7828"/>
            <a:ext cx="9151137" cy="5519057"/>
          </a:xfrm>
          <a:prstGeom prst="rect">
            <a:avLst/>
          </a:prstGeom>
        </p:spPr>
      </p:pic>
      <p:sp>
        <p:nvSpPr>
          <p:cNvPr id="11267" name="TextBox 9"/>
          <p:cNvSpPr txBox="1">
            <a:spLocks noChangeArrowheads="1"/>
          </p:cNvSpPr>
          <p:nvPr/>
        </p:nvSpPr>
        <p:spPr bwMode="auto">
          <a:xfrm>
            <a:off x="7658100" y="4800600"/>
            <a:ext cx="24878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675B4"/>
              </a:buClr>
              <a:buFont typeface="Wingdings" panose="05000000000000000000" pitchFamily="2" charset="2"/>
              <a:buChar char="§"/>
              <a:defRPr sz="2400">
                <a:solidFill>
                  <a:schemeClr val="tx1"/>
                </a:solidFill>
                <a:latin typeface="Arial" panose="020B0604020202020204" pitchFamily="34" charset="0"/>
                <a:ea typeface="Osaka" pitchFamily="-64" charset="-128"/>
              </a:defRPr>
            </a:lvl1pPr>
            <a:lvl2pPr marL="742950" indent="-28575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2pPr>
            <a:lvl3pPr marL="11430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3pPr>
            <a:lvl4pPr marL="16002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4pPr>
            <a:lvl5pPr marL="20574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5pPr>
            <a:lvl6pPr marL="25146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6pPr>
            <a:lvl7pPr marL="29718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7pPr>
            <a:lvl8pPr marL="34290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8pPr>
            <a:lvl9pPr marL="38862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9pPr>
          </a:lstStyle>
          <a:p>
            <a:pPr>
              <a:spcBef>
                <a:spcPct val="0"/>
              </a:spcBef>
              <a:buClrTx/>
              <a:buFontTx/>
              <a:buNone/>
            </a:pPr>
            <a:fld id="{28E120A2-E737-4E0C-B94A-72EC30B799B0}" type="slidenum">
              <a:rPr lang="en-US" altLang="en-US" sz="900">
                <a:cs typeface="Arial" panose="020B0604020202020204" pitchFamily="34" charset="0"/>
              </a:rPr>
              <a:pPr>
                <a:spcBef>
                  <a:spcPct val="0"/>
                </a:spcBef>
                <a:buClrTx/>
                <a:buFontTx/>
                <a:buNone/>
              </a:pPr>
              <a:t>20</a:t>
            </a:fld>
            <a:endParaRPr lang="en-US" altLang="en-US" sz="900">
              <a:cs typeface="Arial" panose="020B0604020202020204" pitchFamily="34" charset="0"/>
            </a:endParaRPr>
          </a:p>
        </p:txBody>
      </p:sp>
      <p:pic>
        <p:nvPicPr>
          <p:cNvPr id="5" name="Picture 4" descr="Diagram&#10;&#10;Description automatically generated">
            <a:extLst>
              <a:ext uri="{FF2B5EF4-FFF2-40B4-BE49-F238E27FC236}">
                <a16:creationId xmlns:a16="http://schemas.microsoft.com/office/drawing/2014/main" id="{ECD500B5-D5DB-1943-B6B2-92C3957A84A5}"/>
              </a:ext>
            </a:extLst>
          </p:cNvPr>
          <p:cNvPicPr>
            <a:picLocks noChangeAspect="1"/>
          </p:cNvPicPr>
          <p:nvPr/>
        </p:nvPicPr>
        <p:blipFill>
          <a:blip r:embed="rId3"/>
          <a:stretch>
            <a:fillRect/>
          </a:stretch>
        </p:blipFill>
        <p:spPr>
          <a:xfrm>
            <a:off x="1839645" y="354765"/>
            <a:ext cx="5464709" cy="4788735"/>
          </a:xfrm>
          <a:prstGeom prst="rect">
            <a:avLst/>
          </a:prstGeom>
        </p:spPr>
      </p:pic>
    </p:spTree>
    <p:extLst>
      <p:ext uri="{BB962C8B-B14F-4D97-AF65-F5344CB8AC3E}">
        <p14:creationId xmlns:p14="http://schemas.microsoft.com/office/powerpoint/2010/main" val="7524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rMl7MoUa7hxHNpSaj2lc-lb6sZmJ0axhq2Ks3FLkFQq4FU36U8hTQSDPT8NOGqrWwFEvKn4lEF-EilOQRcxDhBaUPt1eZFbaCGnTrGjNHqolio_kcFdKsb1JSO-0jG_dWJLjFly1JhM"/>
          <p:cNvPicPr>
            <a:picLocks noChangeAspect="1" noChangeArrowheads="1"/>
          </p:cNvPicPr>
          <p:nvPr/>
        </p:nvPicPr>
        <p:blipFill rotWithShape="1">
          <a:blip r:embed="rId2">
            <a:extLst>
              <a:ext uri="{28A0092B-C50C-407E-A947-70E740481C1C}">
                <a14:useLocalDpi xmlns:a14="http://schemas.microsoft.com/office/drawing/2010/main" val="0"/>
              </a:ext>
            </a:extLst>
          </a:blip>
          <a:srcRect l="10417" t="23999" r="16959" b="16101"/>
          <a:stretch/>
        </p:blipFill>
        <p:spPr bwMode="auto">
          <a:xfrm>
            <a:off x="45925" y="-1081850"/>
            <a:ext cx="9052149" cy="466629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ECA0A5C-45F8-3442-ADA3-F62BF6B86B8B}"/>
              </a:ext>
            </a:extLst>
          </p:cNvPr>
          <p:cNvSpPr>
            <a:spLocks noGrp="1"/>
          </p:cNvSpPr>
          <p:nvPr>
            <p:ph type="title"/>
          </p:nvPr>
        </p:nvSpPr>
        <p:spPr>
          <a:xfrm>
            <a:off x="1" y="0"/>
            <a:ext cx="9161876" cy="606029"/>
          </a:xfrm>
          <a:solidFill>
            <a:schemeClr val="bg1"/>
          </a:solidFill>
        </p:spPr>
        <p:txBody>
          <a:bodyPr>
            <a:normAutofit/>
          </a:bodyPr>
          <a:lstStyle/>
          <a:p>
            <a:pPr algn="ctr"/>
            <a:r>
              <a:rPr lang="en-US" dirty="0"/>
              <a:t>Current state of the microbiome</a:t>
            </a:r>
          </a:p>
        </p:txBody>
      </p:sp>
      <p:pic>
        <p:nvPicPr>
          <p:cNvPr id="4" name="Picture 3">
            <a:extLst>
              <a:ext uri="{FF2B5EF4-FFF2-40B4-BE49-F238E27FC236}">
                <a16:creationId xmlns:a16="http://schemas.microsoft.com/office/drawing/2014/main" id="{2610A2FF-A57A-A840-B815-B053C279A866}"/>
              </a:ext>
            </a:extLst>
          </p:cNvPr>
          <p:cNvPicPr>
            <a:picLocks noChangeAspect="1"/>
          </p:cNvPicPr>
          <p:nvPr/>
        </p:nvPicPr>
        <p:blipFill>
          <a:blip r:embed="rId3"/>
          <a:stretch>
            <a:fillRect/>
          </a:stretch>
        </p:blipFill>
        <p:spPr>
          <a:xfrm>
            <a:off x="0" y="1898088"/>
            <a:ext cx="9071104" cy="4594152"/>
          </a:xfrm>
          <a:prstGeom prst="rect">
            <a:avLst/>
          </a:prstGeom>
        </p:spPr>
      </p:pic>
    </p:spTree>
    <p:extLst>
      <p:ext uri="{BB962C8B-B14F-4D97-AF65-F5344CB8AC3E}">
        <p14:creationId xmlns:p14="http://schemas.microsoft.com/office/powerpoint/2010/main" val="1891613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53CB1-020D-5543-BF91-D40D51265BE9}"/>
              </a:ext>
            </a:extLst>
          </p:cNvPr>
          <p:cNvPicPr>
            <a:picLocks noChangeAspect="1"/>
          </p:cNvPicPr>
          <p:nvPr/>
        </p:nvPicPr>
        <p:blipFill>
          <a:blip r:embed="rId2">
            <a:alphaModFix/>
          </a:blip>
          <a:stretch>
            <a:fillRect/>
          </a:stretch>
        </p:blipFill>
        <p:spPr>
          <a:xfrm>
            <a:off x="0" y="2510232"/>
            <a:ext cx="9144101" cy="2633270"/>
          </a:xfrm>
          <a:prstGeom prst="rect">
            <a:avLst/>
          </a:prstGeom>
        </p:spPr>
      </p:pic>
      <p:sp>
        <p:nvSpPr>
          <p:cNvPr id="2" name="Title 1">
            <a:extLst>
              <a:ext uri="{FF2B5EF4-FFF2-40B4-BE49-F238E27FC236}">
                <a16:creationId xmlns:a16="http://schemas.microsoft.com/office/drawing/2014/main" id="{FDCADE43-653A-4C43-BDD0-E6F81BA8BB35}"/>
              </a:ext>
            </a:extLst>
          </p:cNvPr>
          <p:cNvSpPr>
            <a:spLocks noGrp="1"/>
          </p:cNvSpPr>
          <p:nvPr>
            <p:ph type="title"/>
          </p:nvPr>
        </p:nvSpPr>
        <p:spPr>
          <a:xfrm>
            <a:off x="1814240" y="0"/>
            <a:ext cx="8229600" cy="606029"/>
          </a:xfrm>
        </p:spPr>
        <p:txBody>
          <a:bodyPr/>
          <a:lstStyle/>
          <a:p>
            <a:r>
              <a:rPr lang="en-US" dirty="0"/>
              <a:t>“Metagenomics” Etymology</a:t>
            </a:r>
          </a:p>
        </p:txBody>
      </p:sp>
      <p:sp>
        <p:nvSpPr>
          <p:cNvPr id="3" name="Content Placeholder 2">
            <a:extLst>
              <a:ext uri="{FF2B5EF4-FFF2-40B4-BE49-F238E27FC236}">
                <a16:creationId xmlns:a16="http://schemas.microsoft.com/office/drawing/2014/main" id="{53329ABB-4477-9D41-995F-1E798CF94B39}"/>
              </a:ext>
            </a:extLst>
          </p:cNvPr>
          <p:cNvSpPr>
            <a:spLocks noGrp="1"/>
          </p:cNvSpPr>
          <p:nvPr>
            <p:ph idx="1"/>
          </p:nvPr>
        </p:nvSpPr>
        <p:spPr>
          <a:xfrm>
            <a:off x="358189" y="683097"/>
            <a:ext cx="8229600" cy="3184851"/>
          </a:xfrm>
        </p:spPr>
        <p:txBody>
          <a:bodyPr/>
          <a:lstStyle/>
          <a:p>
            <a:r>
              <a:rPr lang="en-US" dirty="0"/>
              <a:t>Coined in 1998, collection of genetic material from multiple organisms, analyzed as if one genome</a:t>
            </a:r>
          </a:p>
          <a:p>
            <a:r>
              <a:rPr lang="en-US" dirty="0"/>
              <a:t>In Greek, meta means “transcendent” </a:t>
            </a:r>
          </a:p>
          <a:p>
            <a:r>
              <a:rPr lang="en-US" dirty="0"/>
              <a:t>2005: “the application of modern genomics techniques without the need for isolation and lab cultivation of individual species”</a:t>
            </a:r>
          </a:p>
          <a:p>
            <a:endParaRPr lang="en-US" dirty="0"/>
          </a:p>
        </p:txBody>
      </p:sp>
    </p:spTree>
    <p:extLst>
      <p:ext uri="{BB962C8B-B14F-4D97-AF65-F5344CB8AC3E}">
        <p14:creationId xmlns:p14="http://schemas.microsoft.com/office/powerpoint/2010/main" val="371261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frontiersin.org/files/Articles/155161/fgene-06-00348-HTML/image_m/fgene-06-00348-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50" y="606029"/>
            <a:ext cx="8573099" cy="45374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9045868-1B2A-AE43-92E8-BE729830BA62}"/>
              </a:ext>
            </a:extLst>
          </p:cNvPr>
          <p:cNvSpPr>
            <a:spLocks noGrp="1"/>
          </p:cNvSpPr>
          <p:nvPr>
            <p:ph type="title"/>
          </p:nvPr>
        </p:nvSpPr>
        <p:spPr>
          <a:xfrm>
            <a:off x="1847088" y="0"/>
            <a:ext cx="8229600" cy="606029"/>
          </a:xfrm>
        </p:spPr>
        <p:txBody>
          <a:bodyPr/>
          <a:lstStyle/>
          <a:p>
            <a:r>
              <a:rPr lang="en-US" dirty="0"/>
              <a:t>The History of the Microbiome</a:t>
            </a:r>
          </a:p>
        </p:txBody>
      </p:sp>
    </p:spTree>
    <p:extLst>
      <p:ext uri="{BB962C8B-B14F-4D97-AF65-F5344CB8AC3E}">
        <p14:creationId xmlns:p14="http://schemas.microsoft.com/office/powerpoint/2010/main" val="259398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81">
            <a:extLst>
              <a:ext uri="{FF2B5EF4-FFF2-40B4-BE49-F238E27FC236}">
                <a16:creationId xmlns:a16="http://schemas.microsoft.com/office/drawing/2014/main" id="{638430C1-068A-8248-A9A6-9DAC027DA4E4}"/>
              </a:ext>
            </a:extLst>
          </p:cNvPr>
          <p:cNvPicPr preferRelativeResize="0">
            <a:picLocks noChangeAspect="1"/>
          </p:cNvPicPr>
          <p:nvPr/>
        </p:nvPicPr>
        <p:blipFill>
          <a:blip r:embed="rId2">
            <a:alphaModFix/>
          </a:blip>
          <a:stretch>
            <a:fillRect/>
          </a:stretch>
        </p:blipFill>
        <p:spPr>
          <a:xfrm>
            <a:off x="5707683" y="601034"/>
            <a:ext cx="3436317" cy="3436352"/>
          </a:xfrm>
          <a:prstGeom prst="rect">
            <a:avLst/>
          </a:prstGeom>
          <a:noFill/>
          <a:ln>
            <a:noFill/>
          </a:ln>
        </p:spPr>
      </p:pic>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936463" y="-27519"/>
            <a:ext cx="8229600" cy="606029"/>
          </a:xfrm>
        </p:spPr>
        <p:txBody>
          <a:bodyPr/>
          <a:lstStyle/>
          <a:p>
            <a:r>
              <a:rPr lang="en-US" dirty="0"/>
              <a:t>16S Ribosomal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258537" y="877514"/>
            <a:ext cx="5600700" cy="4037386"/>
          </a:xfrm>
        </p:spPr>
        <p:txBody>
          <a:bodyPr>
            <a:normAutofit/>
          </a:bodyPr>
          <a:lstStyle/>
          <a:p>
            <a:r>
              <a:rPr lang="en-US" dirty="0"/>
              <a:t>PCR amplify and sequence ~1.5kbp</a:t>
            </a:r>
          </a:p>
          <a:p>
            <a:r>
              <a:rPr lang="en-US" dirty="0"/>
              <a:t>Advantages</a:t>
            </a:r>
          </a:p>
          <a:p>
            <a:pPr lvl="1"/>
            <a:r>
              <a:rPr lang="en-US" dirty="0"/>
              <a:t>Conserved in bacteria (all have one)</a:t>
            </a:r>
          </a:p>
          <a:p>
            <a:pPr lvl="1"/>
            <a:r>
              <a:rPr lang="en-US" dirty="0"/>
              <a:t>Highly variable regions: identify taxonomy and phylogeny </a:t>
            </a:r>
          </a:p>
          <a:p>
            <a:pPr lvl="1"/>
            <a:r>
              <a:rPr lang="en-US" dirty="0"/>
              <a:t>Established and affordable</a:t>
            </a:r>
          </a:p>
          <a:p>
            <a:r>
              <a:rPr lang="en-US" dirty="0"/>
              <a:t>Disadvantages</a:t>
            </a:r>
          </a:p>
          <a:p>
            <a:pPr lvl="1"/>
            <a:r>
              <a:rPr lang="en-US" dirty="0"/>
              <a:t>Neglects viruses, fungi, parasites, </a:t>
            </a:r>
            <a:r>
              <a:rPr lang="en-US" dirty="0" err="1"/>
              <a:t>etc</a:t>
            </a:r>
            <a:endParaRPr lang="en-US" dirty="0"/>
          </a:p>
          <a:p>
            <a:pPr lvl="1"/>
            <a:r>
              <a:rPr lang="en-US" dirty="0"/>
              <a:t>No strains or sometimes species identification</a:t>
            </a:r>
          </a:p>
          <a:p>
            <a:pPr lvl="1"/>
            <a:r>
              <a:rPr lang="en-US" dirty="0"/>
              <a:t>PCR bias?</a:t>
            </a:r>
          </a:p>
        </p:txBody>
      </p:sp>
      <p:sp>
        <p:nvSpPr>
          <p:cNvPr id="5" name="Shape 182">
            <a:extLst>
              <a:ext uri="{FF2B5EF4-FFF2-40B4-BE49-F238E27FC236}">
                <a16:creationId xmlns:a16="http://schemas.microsoft.com/office/drawing/2014/main" id="{4A928E5B-3B22-B449-BC27-59A2016F1D7E}"/>
              </a:ext>
            </a:extLst>
          </p:cNvPr>
          <p:cNvSpPr txBox="1"/>
          <p:nvPr/>
        </p:nvSpPr>
        <p:spPr>
          <a:xfrm>
            <a:off x="6298150" y="4014862"/>
            <a:ext cx="2406937" cy="791185"/>
          </a:xfrm>
          <a:prstGeom prst="rect">
            <a:avLst/>
          </a:prstGeom>
          <a:noFill/>
          <a:ln>
            <a:noFill/>
          </a:ln>
        </p:spPr>
        <p:txBody>
          <a:bodyPr wrap="square" lIns="68569" tIns="68569" rIns="68569" bIns="68569" anchor="t" anchorCtr="0">
            <a:noAutofit/>
          </a:bodyPr>
          <a:lstStyle/>
          <a:p>
            <a:pPr algn="ctr"/>
            <a:r>
              <a:rPr lang="en" sz="2100" dirty="0"/>
              <a:t>The 16S subunit</a:t>
            </a:r>
          </a:p>
        </p:txBody>
      </p:sp>
    </p:spTree>
    <p:extLst>
      <p:ext uri="{BB962C8B-B14F-4D97-AF65-F5344CB8AC3E}">
        <p14:creationId xmlns:p14="http://schemas.microsoft.com/office/powerpoint/2010/main" val="692281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16s ribos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2189"/>
            <a:ext cx="8843001" cy="45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sas.rochester.edu/bio/people/faculty/culver_gloria/assets/images/figure1.jpg"/>
          <p:cNvPicPr>
            <a:picLocks noChangeAspect="1" noChangeArrowheads="1"/>
          </p:cNvPicPr>
          <p:nvPr/>
        </p:nvPicPr>
        <p:blipFill rotWithShape="1">
          <a:blip r:embed="rId3">
            <a:extLst>
              <a:ext uri="{28A0092B-C50C-407E-A947-70E740481C1C}">
                <a14:useLocalDpi xmlns:a14="http://schemas.microsoft.com/office/drawing/2010/main" val="0"/>
              </a:ext>
            </a:extLst>
          </a:blip>
          <a:srcRect l="59445"/>
          <a:stretch/>
        </p:blipFill>
        <p:spPr bwMode="auto">
          <a:xfrm>
            <a:off x="7299412" y="1819240"/>
            <a:ext cx="1689140" cy="19853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2113442" y="-1200064"/>
            <a:ext cx="4658359" cy="32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ctr" anchorCtr="0" compatLnSpc="1">
            <a:prstTxWarp prst="textNoShape">
              <a:avLst/>
            </a:prstTxWarp>
            <a:spAutoFit/>
          </a:bodyPr>
          <a:lstStyle/>
          <a:p>
            <a:pPr defTabSz="514350" eaLnBrk="0" hangingPunct="0"/>
            <a:r>
              <a:rPr lang="en-US" altLang="en-US" sz="1800" b="1" dirty="0">
                <a:solidFill>
                  <a:srgbClr val="000000"/>
                </a:solidFill>
                <a:latin typeface="Arial" panose="020B0604020202020204" pitchFamily="34" charset="0"/>
                <a:cs typeface="Arial" panose="020B0604020202020204" pitchFamily="34" charset="0"/>
              </a:rPr>
              <a:t>Amplicon Sequencing:16S rRNA</a:t>
            </a:r>
            <a:endParaRPr lang="en-US" altLang="en-US" sz="1800" dirty="0">
              <a:latin typeface="Arial" panose="020B0604020202020204" pitchFamily="34" charset="0"/>
            </a:endParaRPr>
          </a:p>
        </p:txBody>
      </p:sp>
      <p:sp>
        <p:nvSpPr>
          <p:cNvPr id="5" name="Title 1">
            <a:extLst>
              <a:ext uri="{FF2B5EF4-FFF2-40B4-BE49-F238E27FC236}">
                <a16:creationId xmlns:a16="http://schemas.microsoft.com/office/drawing/2014/main" id="{440EF267-6584-4B4C-A1D1-78D1E8C20EC6}"/>
              </a:ext>
            </a:extLst>
          </p:cNvPr>
          <p:cNvSpPr>
            <a:spLocks noGrp="1"/>
          </p:cNvSpPr>
          <p:nvPr>
            <p:ph type="title"/>
          </p:nvPr>
        </p:nvSpPr>
        <p:spPr>
          <a:xfrm>
            <a:off x="2002536" y="-48914"/>
            <a:ext cx="8229600" cy="606029"/>
          </a:xfrm>
        </p:spPr>
        <p:txBody>
          <a:bodyPr/>
          <a:lstStyle/>
          <a:p>
            <a:r>
              <a:rPr lang="en-US" dirty="0"/>
              <a:t>16S Ribosomal Sequencing</a:t>
            </a:r>
          </a:p>
        </p:txBody>
      </p:sp>
    </p:spTree>
    <p:extLst>
      <p:ext uri="{BB962C8B-B14F-4D97-AF65-F5344CB8AC3E}">
        <p14:creationId xmlns:p14="http://schemas.microsoft.com/office/powerpoint/2010/main" val="2085089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9003" y="1960654"/>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6" name="Curved Connector 5"/>
          <p:cNvCxnSpPr>
            <a:stCxn id="4" idx="3"/>
            <a:endCxn id="4" idx="1"/>
          </p:cNvCxnSpPr>
          <p:nvPr/>
        </p:nvCxnSpPr>
        <p:spPr>
          <a:xfrm flipH="1">
            <a:off x="1819003" y="2065973"/>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19003" y="3344500"/>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14" name="Curved Connector 13"/>
          <p:cNvCxnSpPr>
            <a:stCxn id="13" idx="3"/>
            <a:endCxn id="13" idx="1"/>
          </p:cNvCxnSpPr>
          <p:nvPr/>
        </p:nvCxnSpPr>
        <p:spPr>
          <a:xfrm flipH="1">
            <a:off x="1819003" y="3449819"/>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44602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p:cNvSpPr/>
          <p:nvPr/>
        </p:nvSpPr>
        <p:spPr>
          <a:xfrm>
            <a:off x="299221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309753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p:cNvSpPr/>
          <p:nvPr/>
        </p:nvSpPr>
        <p:spPr>
          <a:xfrm>
            <a:off x="460384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ectangle 19"/>
          <p:cNvSpPr/>
          <p:nvPr/>
        </p:nvSpPr>
        <p:spPr>
          <a:xfrm>
            <a:off x="6357530"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20"/>
          <p:cNvSpPr/>
          <p:nvPr/>
        </p:nvSpPr>
        <p:spPr>
          <a:xfrm>
            <a:off x="2105569"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Rectangle 21"/>
          <p:cNvSpPr/>
          <p:nvPr/>
        </p:nvSpPr>
        <p:spPr>
          <a:xfrm>
            <a:off x="371965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22"/>
          <p:cNvSpPr/>
          <p:nvPr/>
        </p:nvSpPr>
        <p:spPr>
          <a:xfrm>
            <a:off x="3599635"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426339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Rectangle 24"/>
          <p:cNvSpPr/>
          <p:nvPr/>
        </p:nvSpPr>
        <p:spPr>
          <a:xfrm>
            <a:off x="601708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Rectangle 25"/>
          <p:cNvSpPr/>
          <p:nvPr/>
        </p:nvSpPr>
        <p:spPr>
          <a:xfrm>
            <a:off x="2354172"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p:cNvSpPr/>
          <p:nvPr/>
        </p:nvSpPr>
        <p:spPr>
          <a:xfrm>
            <a:off x="3991519"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Rectangle 27"/>
          <p:cNvSpPr/>
          <p:nvPr/>
        </p:nvSpPr>
        <p:spPr>
          <a:xfrm>
            <a:off x="4579348"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Rectangle 28"/>
          <p:cNvSpPr/>
          <p:nvPr/>
        </p:nvSpPr>
        <p:spPr>
          <a:xfrm>
            <a:off x="608566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Rectangle 29"/>
          <p:cNvSpPr/>
          <p:nvPr/>
        </p:nvSpPr>
        <p:spPr>
          <a:xfrm>
            <a:off x="6986997"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 name="Rectangle 30"/>
          <p:cNvSpPr/>
          <p:nvPr/>
        </p:nvSpPr>
        <p:spPr>
          <a:xfrm>
            <a:off x="5249227"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p:cNvSpPr/>
          <p:nvPr/>
        </p:nvSpPr>
        <p:spPr>
          <a:xfrm>
            <a:off x="2982414"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TextBox 32"/>
          <p:cNvSpPr txBox="1"/>
          <p:nvPr/>
        </p:nvSpPr>
        <p:spPr>
          <a:xfrm>
            <a:off x="1450020" y="2780277"/>
            <a:ext cx="5893716" cy="334707"/>
          </a:xfrm>
          <a:prstGeom prst="rect">
            <a:avLst/>
          </a:prstGeom>
          <a:noFill/>
        </p:spPr>
        <p:txBody>
          <a:bodyPr wrap="square" rtlCol="0">
            <a:spAutoFit/>
          </a:bodyPr>
          <a:lstStyle/>
          <a:p>
            <a:r>
              <a:rPr lang="en-US" sz="1575" b="1" dirty="0"/>
              <a:t>Different species have different copy numbers of 16S rDNA</a:t>
            </a:r>
          </a:p>
        </p:txBody>
      </p:sp>
      <p:sp>
        <p:nvSpPr>
          <p:cNvPr id="34" name="TextBox 33"/>
          <p:cNvSpPr txBox="1"/>
          <p:nvPr/>
        </p:nvSpPr>
        <p:spPr>
          <a:xfrm>
            <a:off x="4396878" y="1501686"/>
            <a:ext cx="488632" cy="334835"/>
          </a:xfrm>
          <a:prstGeom prst="rect">
            <a:avLst/>
          </a:prstGeom>
          <a:noFill/>
        </p:spPr>
        <p:txBody>
          <a:bodyPr wrap="square" rtlCol="0">
            <a:spAutoFit/>
          </a:bodyPr>
          <a:lstStyle/>
          <a:p>
            <a:pPr algn="ctr"/>
            <a:r>
              <a:rPr lang="en-US" sz="788" dirty="0"/>
              <a:t>16S gene</a:t>
            </a:r>
          </a:p>
        </p:txBody>
      </p:sp>
      <p:cxnSp>
        <p:nvCxnSpPr>
          <p:cNvPr id="36" name="Straight Arrow Connector 35"/>
          <p:cNvCxnSpPr>
            <a:stCxn id="34" idx="1"/>
            <a:endCxn id="16" idx="0"/>
          </p:cNvCxnSpPr>
          <p:nvPr/>
        </p:nvCxnSpPr>
        <p:spPr>
          <a:xfrm flipH="1">
            <a:off x="2470514" y="1669104"/>
            <a:ext cx="192636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1"/>
            <a:endCxn id="17" idx="0"/>
          </p:cNvCxnSpPr>
          <p:nvPr/>
        </p:nvCxnSpPr>
        <p:spPr>
          <a:xfrm flipH="1">
            <a:off x="3016704" y="1669104"/>
            <a:ext cx="138017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1"/>
            <a:endCxn id="18" idx="0"/>
          </p:cNvCxnSpPr>
          <p:nvPr/>
        </p:nvCxnSpPr>
        <p:spPr>
          <a:xfrm flipH="1">
            <a:off x="3122024" y="1669104"/>
            <a:ext cx="127485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2"/>
            <a:endCxn id="19" idx="0"/>
          </p:cNvCxnSpPr>
          <p:nvPr/>
        </p:nvCxnSpPr>
        <p:spPr>
          <a:xfrm flipH="1">
            <a:off x="4628334" y="1836521"/>
            <a:ext cx="12860" cy="124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4" idx="3"/>
            <a:endCxn id="20" idx="0"/>
          </p:cNvCxnSpPr>
          <p:nvPr/>
        </p:nvCxnSpPr>
        <p:spPr>
          <a:xfrm>
            <a:off x="4885510" y="1669104"/>
            <a:ext cx="1496513"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317887" y="4087408"/>
            <a:ext cx="487409" cy="334835"/>
          </a:xfrm>
          <a:prstGeom prst="rect">
            <a:avLst/>
          </a:prstGeom>
          <a:noFill/>
        </p:spPr>
        <p:txBody>
          <a:bodyPr wrap="square" rtlCol="0">
            <a:spAutoFit/>
          </a:bodyPr>
          <a:lstStyle/>
          <a:p>
            <a:pPr algn="ctr"/>
            <a:r>
              <a:rPr lang="en-US" sz="788" dirty="0"/>
              <a:t>16S gene</a:t>
            </a:r>
          </a:p>
        </p:txBody>
      </p:sp>
      <p:cxnSp>
        <p:nvCxnSpPr>
          <p:cNvPr id="51" name="Straight Arrow Connector 50"/>
          <p:cNvCxnSpPr>
            <a:stCxn id="50" idx="3"/>
            <a:endCxn id="30" idx="2"/>
          </p:cNvCxnSpPr>
          <p:nvPr/>
        </p:nvCxnSpPr>
        <p:spPr>
          <a:xfrm flipV="1">
            <a:off x="4805296" y="3555138"/>
            <a:ext cx="2206194"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0" idx="3"/>
            <a:endCxn id="29" idx="2"/>
          </p:cNvCxnSpPr>
          <p:nvPr/>
        </p:nvCxnSpPr>
        <p:spPr>
          <a:xfrm flipV="1">
            <a:off x="4805296" y="3555138"/>
            <a:ext cx="1304857"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0" idx="3"/>
            <a:endCxn id="25" idx="2"/>
          </p:cNvCxnSpPr>
          <p:nvPr/>
        </p:nvCxnSpPr>
        <p:spPr>
          <a:xfrm flipV="1">
            <a:off x="4805296" y="3555138"/>
            <a:ext cx="1236277"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0" idx="0"/>
            <a:endCxn id="24" idx="2"/>
          </p:cNvCxnSpPr>
          <p:nvPr/>
        </p:nvCxnSpPr>
        <p:spPr>
          <a:xfrm flipH="1" flipV="1">
            <a:off x="4287883" y="3555138"/>
            <a:ext cx="273709"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0"/>
            <a:endCxn id="28" idx="2"/>
          </p:cNvCxnSpPr>
          <p:nvPr/>
        </p:nvCxnSpPr>
        <p:spPr>
          <a:xfrm flipV="1">
            <a:off x="4561592" y="3555138"/>
            <a:ext cx="42249"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0"/>
            <a:endCxn id="31" idx="2"/>
          </p:cNvCxnSpPr>
          <p:nvPr/>
        </p:nvCxnSpPr>
        <p:spPr>
          <a:xfrm flipV="1">
            <a:off x="4561592" y="3555138"/>
            <a:ext cx="712128"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0" idx="1"/>
            <a:endCxn id="32" idx="2"/>
          </p:cNvCxnSpPr>
          <p:nvPr/>
        </p:nvCxnSpPr>
        <p:spPr>
          <a:xfrm flipH="1" flipV="1">
            <a:off x="3006907" y="3555138"/>
            <a:ext cx="1310980"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0"/>
            <a:endCxn id="27" idx="2"/>
          </p:cNvCxnSpPr>
          <p:nvPr/>
        </p:nvCxnSpPr>
        <p:spPr>
          <a:xfrm flipH="1" flipV="1">
            <a:off x="4016012" y="3555138"/>
            <a:ext cx="545580"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0" idx="1"/>
            <a:endCxn id="23" idx="2"/>
          </p:cNvCxnSpPr>
          <p:nvPr/>
        </p:nvCxnSpPr>
        <p:spPr>
          <a:xfrm flipH="1" flipV="1">
            <a:off x="3624128" y="3555138"/>
            <a:ext cx="693759"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0" idx="1"/>
            <a:endCxn id="22" idx="2"/>
          </p:cNvCxnSpPr>
          <p:nvPr/>
        </p:nvCxnSpPr>
        <p:spPr>
          <a:xfrm flipH="1" flipV="1">
            <a:off x="3744143" y="3555138"/>
            <a:ext cx="573744"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0" idx="1"/>
            <a:endCxn id="26" idx="2"/>
          </p:cNvCxnSpPr>
          <p:nvPr/>
        </p:nvCxnSpPr>
        <p:spPr>
          <a:xfrm flipH="1" flipV="1">
            <a:off x="2378665" y="3555138"/>
            <a:ext cx="1939222"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50" idx="1"/>
            <a:endCxn id="21" idx="2"/>
          </p:cNvCxnSpPr>
          <p:nvPr/>
        </p:nvCxnSpPr>
        <p:spPr>
          <a:xfrm flipH="1" flipV="1">
            <a:off x="2130062" y="3555138"/>
            <a:ext cx="2187825"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7579" y="599837"/>
            <a:ext cx="1916118" cy="7664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21558229">
            <a:off x="303789" y="681064"/>
            <a:ext cx="1022760" cy="603990"/>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1">
            <a:extLst>
              <a:ext uri="{FF2B5EF4-FFF2-40B4-BE49-F238E27FC236}">
                <a16:creationId xmlns:a16="http://schemas.microsoft.com/office/drawing/2014/main" id="{1D65675F-428C-104D-9158-39ECB18331C8}"/>
              </a:ext>
            </a:extLst>
          </p:cNvPr>
          <p:cNvSpPr>
            <a:spLocks noGrp="1"/>
          </p:cNvSpPr>
          <p:nvPr>
            <p:ph type="title"/>
          </p:nvPr>
        </p:nvSpPr>
        <p:spPr>
          <a:xfrm>
            <a:off x="2495007" y="45321"/>
            <a:ext cx="8229600" cy="606029"/>
          </a:xfrm>
        </p:spPr>
        <p:txBody>
          <a:bodyPr/>
          <a:lstStyle/>
          <a:p>
            <a:r>
              <a:rPr lang="en" dirty="0"/>
              <a:t>16S Genomic Diversity</a:t>
            </a:r>
            <a:endParaRPr lang="en-US" dirty="0"/>
          </a:p>
        </p:txBody>
      </p:sp>
    </p:spTree>
    <p:extLst>
      <p:ext uri="{BB962C8B-B14F-4D97-AF65-F5344CB8AC3E}">
        <p14:creationId xmlns:p14="http://schemas.microsoft.com/office/powerpoint/2010/main" val="632077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9003" y="1960654"/>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6" name="Curved Connector 5"/>
          <p:cNvCxnSpPr>
            <a:stCxn id="4" idx="3"/>
            <a:endCxn id="4" idx="1"/>
          </p:cNvCxnSpPr>
          <p:nvPr/>
        </p:nvCxnSpPr>
        <p:spPr>
          <a:xfrm flipH="1">
            <a:off x="1819003" y="2065973"/>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19003" y="3344500"/>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14" name="Curved Connector 13"/>
          <p:cNvCxnSpPr>
            <a:stCxn id="13" idx="3"/>
            <a:endCxn id="13" idx="1"/>
          </p:cNvCxnSpPr>
          <p:nvPr/>
        </p:nvCxnSpPr>
        <p:spPr>
          <a:xfrm flipH="1">
            <a:off x="1819003" y="3449819"/>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44602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p:cNvSpPr/>
          <p:nvPr/>
        </p:nvSpPr>
        <p:spPr>
          <a:xfrm>
            <a:off x="2992211" y="1960654"/>
            <a:ext cx="48986" cy="210638"/>
          </a:xfrm>
          <a:prstGeom prst="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3097531" y="1960654"/>
            <a:ext cx="48986" cy="210638"/>
          </a:xfrm>
          <a:prstGeom prst="rect">
            <a:avLst/>
          </a:prstGeom>
          <a:solidFill>
            <a:srgbClr val="0070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p:cNvSpPr/>
          <p:nvPr/>
        </p:nvSpPr>
        <p:spPr>
          <a:xfrm>
            <a:off x="4603841" y="1960654"/>
            <a:ext cx="48986" cy="210638"/>
          </a:xfrm>
          <a:prstGeom prst="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ectangle 19"/>
          <p:cNvSpPr/>
          <p:nvPr/>
        </p:nvSpPr>
        <p:spPr>
          <a:xfrm>
            <a:off x="6357530" y="1960654"/>
            <a:ext cx="48986" cy="2106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20"/>
          <p:cNvSpPr/>
          <p:nvPr/>
        </p:nvSpPr>
        <p:spPr>
          <a:xfrm>
            <a:off x="2105569" y="3344500"/>
            <a:ext cx="48986" cy="210638"/>
          </a:xfrm>
          <a:prstGeom prst="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Rectangle 21"/>
          <p:cNvSpPr/>
          <p:nvPr/>
        </p:nvSpPr>
        <p:spPr>
          <a:xfrm>
            <a:off x="3719650" y="3344500"/>
            <a:ext cx="48986" cy="210638"/>
          </a:xfrm>
          <a:prstGeom prst="rect">
            <a:avLst/>
          </a:prstGeom>
          <a:solidFill>
            <a:schemeClr val="tx1">
              <a:lumMod val="95000"/>
              <a:lumOff val="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22"/>
          <p:cNvSpPr/>
          <p:nvPr/>
        </p:nvSpPr>
        <p:spPr>
          <a:xfrm>
            <a:off x="3599635" y="3344500"/>
            <a:ext cx="48986" cy="210638"/>
          </a:xfrm>
          <a:prstGeom prst="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4263390" y="3344500"/>
            <a:ext cx="48986" cy="210638"/>
          </a:xfrm>
          <a:prstGeom prst="rect">
            <a:avLst/>
          </a:prstGeom>
          <a:solidFill>
            <a:schemeClr val="accent4">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Rectangle 24"/>
          <p:cNvSpPr/>
          <p:nvPr/>
        </p:nvSpPr>
        <p:spPr>
          <a:xfrm>
            <a:off x="6017080" y="3344500"/>
            <a:ext cx="48986" cy="210638"/>
          </a:xfrm>
          <a:prstGeom prst="rect">
            <a:avLst/>
          </a:prstGeom>
          <a:solidFill>
            <a:srgbClr val="0070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Rectangle 25"/>
          <p:cNvSpPr/>
          <p:nvPr/>
        </p:nvSpPr>
        <p:spPr>
          <a:xfrm>
            <a:off x="2354172" y="3344500"/>
            <a:ext cx="48986" cy="2106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p:cNvSpPr/>
          <p:nvPr/>
        </p:nvSpPr>
        <p:spPr>
          <a:xfrm>
            <a:off x="3991519" y="3344500"/>
            <a:ext cx="48986" cy="210638"/>
          </a:xfrm>
          <a:prstGeom prst="rect">
            <a:avLst/>
          </a:prstGeom>
          <a:solidFill>
            <a:schemeClr val="accent4">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Rectangle 27"/>
          <p:cNvSpPr/>
          <p:nvPr/>
        </p:nvSpPr>
        <p:spPr>
          <a:xfrm>
            <a:off x="4579348" y="3344500"/>
            <a:ext cx="48986" cy="21063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Rectangle 28"/>
          <p:cNvSpPr/>
          <p:nvPr/>
        </p:nvSpPr>
        <p:spPr>
          <a:xfrm>
            <a:off x="608566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Rectangle 29"/>
          <p:cNvSpPr/>
          <p:nvPr/>
        </p:nvSpPr>
        <p:spPr>
          <a:xfrm>
            <a:off x="6986997" y="3344500"/>
            <a:ext cx="48986" cy="210638"/>
          </a:xfrm>
          <a:prstGeom prst="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 name="Rectangle 30"/>
          <p:cNvSpPr/>
          <p:nvPr/>
        </p:nvSpPr>
        <p:spPr>
          <a:xfrm>
            <a:off x="5249227" y="3344500"/>
            <a:ext cx="48986" cy="210638"/>
          </a:xfrm>
          <a:prstGeom prst="rect">
            <a:avLst/>
          </a:prstGeom>
          <a:solidFill>
            <a:srgbClr val="FF8B8B"/>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p:cNvSpPr/>
          <p:nvPr/>
        </p:nvSpPr>
        <p:spPr>
          <a:xfrm>
            <a:off x="2982414"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TextBox 32"/>
          <p:cNvSpPr txBox="1"/>
          <p:nvPr/>
        </p:nvSpPr>
        <p:spPr>
          <a:xfrm>
            <a:off x="2198213" y="2750545"/>
            <a:ext cx="4970030" cy="334707"/>
          </a:xfrm>
          <a:prstGeom prst="rect">
            <a:avLst/>
          </a:prstGeom>
          <a:noFill/>
        </p:spPr>
        <p:txBody>
          <a:bodyPr wrap="square" rtlCol="0">
            <a:spAutoFit/>
          </a:bodyPr>
          <a:lstStyle/>
          <a:p>
            <a:r>
              <a:rPr lang="en-US" sz="1575" b="1" dirty="0"/>
              <a:t>…and each copy has a unique sequence!</a:t>
            </a:r>
          </a:p>
        </p:txBody>
      </p:sp>
      <p:sp>
        <p:nvSpPr>
          <p:cNvPr id="36" name="Title 1">
            <a:extLst>
              <a:ext uri="{FF2B5EF4-FFF2-40B4-BE49-F238E27FC236}">
                <a16:creationId xmlns:a16="http://schemas.microsoft.com/office/drawing/2014/main" id="{EB0A815D-A7F4-4F43-BA70-D8CC80D66CC8}"/>
              </a:ext>
            </a:extLst>
          </p:cNvPr>
          <p:cNvSpPr>
            <a:spLocks noGrp="1"/>
          </p:cNvSpPr>
          <p:nvPr>
            <p:ph type="title"/>
          </p:nvPr>
        </p:nvSpPr>
        <p:spPr>
          <a:xfrm>
            <a:off x="2242730" y="-3693"/>
            <a:ext cx="8229600" cy="606029"/>
          </a:xfrm>
        </p:spPr>
        <p:txBody>
          <a:bodyPr/>
          <a:lstStyle/>
          <a:p>
            <a:r>
              <a:rPr lang="en" dirty="0"/>
              <a:t>16S Genomic Diversity</a:t>
            </a:r>
            <a:endParaRPr lang="en-US" dirty="0"/>
          </a:p>
        </p:txBody>
      </p:sp>
      <p:pic>
        <p:nvPicPr>
          <p:cNvPr id="2" name="Picture 5" descr="https://lh4.googleusercontent.com/uCSeZ_I_ldP8WZxu-bDN6ENxMujLHAfvrD9_A78xwSiTxsdJcVCMxzsgVHKAq01xA5KYoqr1_WNVq4gCV2b3YY1BYUSsa83tqTlazLjtUpz1Fu1EzQHaD7JSo6OCx_IG5MOWein6-hM">
            <a:extLst>
              <a:ext uri="{FF2B5EF4-FFF2-40B4-BE49-F238E27FC236}">
                <a16:creationId xmlns:a16="http://schemas.microsoft.com/office/drawing/2014/main" id="{D38C70C3-C1F7-5443-74C5-70F279E1E7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7579" y="599837"/>
            <a:ext cx="1916118" cy="7664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7" descr="https://lh5.googleusercontent.com/8T-yomNqOH9L4hiKWJ1lIeB9f8Mwx6CCpUrUEn78tyrU_TRqXdJU-VHd4Wd4EK3dWVlxcfS6wgItgNF-uAuDK950NTe7jJSL4suQfGNZ8HiuKRwPQEMjgB_xHv6KOi145VvgTFYffq4">
            <a:extLst>
              <a:ext uri="{FF2B5EF4-FFF2-40B4-BE49-F238E27FC236}">
                <a16:creationId xmlns:a16="http://schemas.microsoft.com/office/drawing/2014/main" id="{4A8BF2ED-7701-FC21-055F-E23645303BE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21558229">
            <a:off x="303789" y="681064"/>
            <a:ext cx="1022760" cy="603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095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324855" y="662669"/>
            <a:ext cx="6310702" cy="43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1435" tIns="25718" rIns="51435" bIns="25718" numCol="1" anchor="ctr" anchorCtr="0" compatLnSpc="1">
            <a:prstTxWarp prst="textNoShape">
              <a:avLst/>
            </a:prstTxWarp>
            <a:spAutoFit/>
          </a:bodyPr>
          <a:lstStyle/>
          <a:p>
            <a:pPr defTabSz="514350" eaLnBrk="0" hangingPunct="0"/>
            <a:r>
              <a:rPr lang="en-US" altLang="en-US" sz="2475" b="1" dirty="0">
                <a:solidFill>
                  <a:srgbClr val="000000"/>
                </a:solidFill>
                <a:latin typeface="Arial" panose="020B0604020202020204" pitchFamily="34" charset="0"/>
                <a:cs typeface="Arial" panose="020B0604020202020204" pitchFamily="34" charset="0"/>
              </a:rPr>
              <a:t>When do ambiguous alignments appear?</a:t>
            </a:r>
            <a:endParaRPr lang="en-US" altLang="en-US" sz="1575" dirty="0">
              <a:latin typeface="Arial" panose="020B0604020202020204" pitchFamily="34" charset="0"/>
            </a:endParaRPr>
          </a:p>
        </p:txBody>
      </p:sp>
      <p:pic>
        <p:nvPicPr>
          <p:cNvPr id="1026" name="Picture 2" descr="Image result for phylogenetic dendrogram"/>
          <p:cNvPicPr>
            <a:picLocks noChangeAspect="1" noChangeArrowheads="1"/>
          </p:cNvPicPr>
          <p:nvPr/>
        </p:nvPicPr>
        <p:blipFill rotWithShape="1">
          <a:blip r:embed="rId2">
            <a:extLst>
              <a:ext uri="{28A0092B-C50C-407E-A947-70E740481C1C}">
                <a14:useLocalDpi xmlns:a14="http://schemas.microsoft.com/office/drawing/2010/main" val="0"/>
              </a:ext>
            </a:extLst>
          </a:blip>
          <a:srcRect r="31320" b="7884"/>
          <a:stretch/>
        </p:blipFill>
        <p:spPr bwMode="auto">
          <a:xfrm rot="5400000">
            <a:off x="3266135" y="1110937"/>
            <a:ext cx="2428142" cy="504647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3454718" y="3699178"/>
            <a:ext cx="1304925" cy="8013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extBox 5"/>
          <p:cNvSpPr txBox="1"/>
          <p:nvPr/>
        </p:nvSpPr>
        <p:spPr>
          <a:xfrm>
            <a:off x="3268980" y="3335616"/>
            <a:ext cx="895350" cy="559961"/>
          </a:xfrm>
          <a:prstGeom prst="rect">
            <a:avLst/>
          </a:prstGeom>
          <a:noFill/>
        </p:spPr>
        <p:txBody>
          <a:bodyPr wrap="square" rtlCol="0">
            <a:spAutoFit/>
          </a:bodyPr>
          <a:lstStyle/>
          <a:p>
            <a:r>
              <a:rPr lang="en-US" sz="1013" b="1" dirty="0">
                <a:solidFill>
                  <a:srgbClr val="FF0000"/>
                </a:solidFill>
              </a:rPr>
              <a:t>Low-diversity clade</a:t>
            </a:r>
          </a:p>
        </p:txBody>
      </p:sp>
      <p:sp>
        <p:nvSpPr>
          <p:cNvPr id="7" name="Rectangle 6"/>
          <p:cNvSpPr/>
          <p:nvPr/>
        </p:nvSpPr>
        <p:spPr>
          <a:xfrm>
            <a:off x="3137127"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9" name="Rectangle 8"/>
          <p:cNvSpPr/>
          <p:nvPr/>
        </p:nvSpPr>
        <p:spPr>
          <a:xfrm>
            <a:off x="3337152"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0" name="Rectangle 9"/>
          <p:cNvSpPr/>
          <p:nvPr/>
        </p:nvSpPr>
        <p:spPr>
          <a:xfrm>
            <a:off x="2930332"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11" name="Rectangle 10"/>
          <p:cNvSpPr/>
          <p:nvPr/>
        </p:nvSpPr>
        <p:spPr>
          <a:xfrm>
            <a:off x="4157805"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12" name="Rectangle 11"/>
          <p:cNvSpPr/>
          <p:nvPr/>
        </p:nvSpPr>
        <p:spPr>
          <a:xfrm>
            <a:off x="3953603"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14" name="Rectangle 13"/>
          <p:cNvSpPr/>
          <p:nvPr/>
        </p:nvSpPr>
        <p:spPr>
          <a:xfrm>
            <a:off x="5154500"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15" name="Rectangle 14"/>
          <p:cNvSpPr/>
          <p:nvPr/>
        </p:nvSpPr>
        <p:spPr>
          <a:xfrm>
            <a:off x="3541940"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6" name="Rectangle 15"/>
          <p:cNvSpPr/>
          <p:nvPr/>
        </p:nvSpPr>
        <p:spPr>
          <a:xfrm>
            <a:off x="3745390"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7" name="Rectangle 16"/>
          <p:cNvSpPr/>
          <p:nvPr/>
        </p:nvSpPr>
        <p:spPr>
          <a:xfrm>
            <a:off x="4362007"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18" name="Rectangle 17"/>
          <p:cNvSpPr/>
          <p:nvPr/>
        </p:nvSpPr>
        <p:spPr>
          <a:xfrm>
            <a:off x="5357623"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20" name="Rectangle 19"/>
          <p:cNvSpPr/>
          <p:nvPr/>
        </p:nvSpPr>
        <p:spPr>
          <a:xfrm>
            <a:off x="4565958"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21" name="Rectangle 20"/>
          <p:cNvSpPr/>
          <p:nvPr/>
        </p:nvSpPr>
        <p:spPr>
          <a:xfrm>
            <a:off x="4761221"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2" name="Rectangle 21"/>
          <p:cNvSpPr/>
          <p:nvPr/>
        </p:nvSpPr>
        <p:spPr>
          <a:xfrm>
            <a:off x="4954475"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3" name="Rectangle 22"/>
          <p:cNvSpPr/>
          <p:nvPr/>
        </p:nvSpPr>
        <p:spPr>
          <a:xfrm>
            <a:off x="3137127"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4" name="Rectangle 23"/>
          <p:cNvSpPr/>
          <p:nvPr/>
        </p:nvSpPr>
        <p:spPr>
          <a:xfrm>
            <a:off x="3337152"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25" name="Rectangle 24"/>
          <p:cNvSpPr/>
          <p:nvPr/>
        </p:nvSpPr>
        <p:spPr>
          <a:xfrm>
            <a:off x="2930332"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6" name="Rectangle 25"/>
          <p:cNvSpPr/>
          <p:nvPr/>
        </p:nvSpPr>
        <p:spPr>
          <a:xfrm>
            <a:off x="4157805"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27" name="Rectangle 26"/>
          <p:cNvSpPr/>
          <p:nvPr/>
        </p:nvSpPr>
        <p:spPr>
          <a:xfrm>
            <a:off x="3953603"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8" name="Rectangle 27"/>
          <p:cNvSpPr/>
          <p:nvPr/>
        </p:nvSpPr>
        <p:spPr>
          <a:xfrm>
            <a:off x="5154500"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9" name="Rectangle 28"/>
          <p:cNvSpPr/>
          <p:nvPr/>
        </p:nvSpPr>
        <p:spPr>
          <a:xfrm>
            <a:off x="3541940"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0" name="Rectangle 29"/>
          <p:cNvSpPr/>
          <p:nvPr/>
        </p:nvSpPr>
        <p:spPr>
          <a:xfrm>
            <a:off x="3745390"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1" name="Rectangle 30"/>
          <p:cNvSpPr/>
          <p:nvPr/>
        </p:nvSpPr>
        <p:spPr>
          <a:xfrm>
            <a:off x="4362007"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32" name="Rectangle 31"/>
          <p:cNvSpPr/>
          <p:nvPr/>
        </p:nvSpPr>
        <p:spPr>
          <a:xfrm>
            <a:off x="5357623"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33" name="Rectangle 32"/>
          <p:cNvSpPr/>
          <p:nvPr/>
        </p:nvSpPr>
        <p:spPr>
          <a:xfrm>
            <a:off x="4565958"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4" name="Rectangle 33"/>
          <p:cNvSpPr/>
          <p:nvPr/>
        </p:nvSpPr>
        <p:spPr>
          <a:xfrm>
            <a:off x="4761221"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5" name="Rectangle 34"/>
          <p:cNvSpPr/>
          <p:nvPr/>
        </p:nvSpPr>
        <p:spPr>
          <a:xfrm>
            <a:off x="4954475"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6" name="Rectangle 35"/>
          <p:cNvSpPr/>
          <p:nvPr/>
        </p:nvSpPr>
        <p:spPr>
          <a:xfrm>
            <a:off x="3137127"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37" name="Rectangle 36"/>
          <p:cNvSpPr/>
          <p:nvPr/>
        </p:nvSpPr>
        <p:spPr>
          <a:xfrm>
            <a:off x="3337152"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8" name="Rectangle 37"/>
          <p:cNvSpPr/>
          <p:nvPr/>
        </p:nvSpPr>
        <p:spPr>
          <a:xfrm>
            <a:off x="2930332"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9" name="Rectangle 38"/>
          <p:cNvSpPr/>
          <p:nvPr/>
        </p:nvSpPr>
        <p:spPr>
          <a:xfrm>
            <a:off x="4157805"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0" name="Rectangle 39"/>
          <p:cNvSpPr/>
          <p:nvPr/>
        </p:nvSpPr>
        <p:spPr>
          <a:xfrm>
            <a:off x="3953603"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41" name="Rectangle 40"/>
          <p:cNvSpPr/>
          <p:nvPr/>
        </p:nvSpPr>
        <p:spPr>
          <a:xfrm>
            <a:off x="5154500"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42" name="Rectangle 41"/>
          <p:cNvSpPr/>
          <p:nvPr/>
        </p:nvSpPr>
        <p:spPr>
          <a:xfrm>
            <a:off x="3541940"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3" name="Rectangle 42"/>
          <p:cNvSpPr/>
          <p:nvPr/>
        </p:nvSpPr>
        <p:spPr>
          <a:xfrm>
            <a:off x="3745390"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4" name="Rectangle 43"/>
          <p:cNvSpPr/>
          <p:nvPr/>
        </p:nvSpPr>
        <p:spPr>
          <a:xfrm>
            <a:off x="4362007"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5" name="Rectangle 44"/>
          <p:cNvSpPr/>
          <p:nvPr/>
        </p:nvSpPr>
        <p:spPr>
          <a:xfrm>
            <a:off x="5357623"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6" name="Rectangle 45"/>
          <p:cNvSpPr/>
          <p:nvPr/>
        </p:nvSpPr>
        <p:spPr>
          <a:xfrm>
            <a:off x="4565958"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7" name="Rectangle 46"/>
          <p:cNvSpPr/>
          <p:nvPr/>
        </p:nvSpPr>
        <p:spPr>
          <a:xfrm>
            <a:off x="4761221"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48" name="Rectangle 47"/>
          <p:cNvSpPr/>
          <p:nvPr/>
        </p:nvSpPr>
        <p:spPr>
          <a:xfrm>
            <a:off x="4954475"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49" name="Rectangle 48"/>
          <p:cNvSpPr/>
          <p:nvPr/>
        </p:nvSpPr>
        <p:spPr>
          <a:xfrm>
            <a:off x="4161731"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50" name="Rectangle 49"/>
          <p:cNvSpPr/>
          <p:nvPr/>
        </p:nvSpPr>
        <p:spPr>
          <a:xfrm>
            <a:off x="4160692"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8" name="Rectangle 7"/>
          <p:cNvSpPr/>
          <p:nvPr/>
        </p:nvSpPr>
        <p:spPr>
          <a:xfrm>
            <a:off x="4126661" y="1464797"/>
            <a:ext cx="273888" cy="75819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 name="TextBox 50"/>
          <p:cNvSpPr txBox="1"/>
          <p:nvPr/>
        </p:nvSpPr>
        <p:spPr>
          <a:xfrm>
            <a:off x="2105449" y="1506050"/>
            <a:ext cx="802021" cy="248209"/>
          </a:xfrm>
          <a:prstGeom prst="rect">
            <a:avLst/>
          </a:prstGeom>
          <a:noFill/>
        </p:spPr>
        <p:txBody>
          <a:bodyPr wrap="square" rtlCol="0">
            <a:spAutoFit/>
          </a:bodyPr>
          <a:lstStyle/>
          <a:p>
            <a:r>
              <a:rPr lang="en-US" sz="1013" dirty="0"/>
              <a:t>Species 1</a:t>
            </a:r>
          </a:p>
        </p:txBody>
      </p:sp>
      <p:sp>
        <p:nvSpPr>
          <p:cNvPr id="53" name="TextBox 52"/>
          <p:cNvSpPr txBox="1"/>
          <p:nvPr/>
        </p:nvSpPr>
        <p:spPr>
          <a:xfrm>
            <a:off x="2105449" y="1712007"/>
            <a:ext cx="805290" cy="248209"/>
          </a:xfrm>
          <a:prstGeom prst="rect">
            <a:avLst/>
          </a:prstGeom>
          <a:noFill/>
        </p:spPr>
        <p:txBody>
          <a:bodyPr wrap="square" rtlCol="0">
            <a:spAutoFit/>
          </a:bodyPr>
          <a:lstStyle/>
          <a:p>
            <a:r>
              <a:rPr lang="en-US" sz="1013" dirty="0"/>
              <a:t>Species 2</a:t>
            </a:r>
          </a:p>
        </p:txBody>
      </p:sp>
      <p:sp>
        <p:nvSpPr>
          <p:cNvPr id="54" name="TextBox 53"/>
          <p:cNvSpPr txBox="1"/>
          <p:nvPr/>
        </p:nvSpPr>
        <p:spPr>
          <a:xfrm>
            <a:off x="2085856" y="1939303"/>
            <a:ext cx="820818" cy="248209"/>
          </a:xfrm>
          <a:prstGeom prst="rect">
            <a:avLst/>
          </a:prstGeom>
          <a:noFill/>
        </p:spPr>
        <p:txBody>
          <a:bodyPr wrap="square" rtlCol="0">
            <a:spAutoFit/>
          </a:bodyPr>
          <a:lstStyle/>
          <a:p>
            <a:r>
              <a:rPr lang="en-US" sz="1013" dirty="0"/>
              <a:t>Species 3</a:t>
            </a:r>
          </a:p>
        </p:txBody>
      </p:sp>
      <p:sp>
        <p:nvSpPr>
          <p:cNvPr id="52" name="Title 1">
            <a:extLst>
              <a:ext uri="{FF2B5EF4-FFF2-40B4-BE49-F238E27FC236}">
                <a16:creationId xmlns:a16="http://schemas.microsoft.com/office/drawing/2014/main" id="{7EBDA003-547C-504B-8956-F90926FEC907}"/>
              </a:ext>
            </a:extLst>
          </p:cNvPr>
          <p:cNvSpPr>
            <a:spLocks noGrp="1"/>
          </p:cNvSpPr>
          <p:nvPr>
            <p:ph type="title"/>
          </p:nvPr>
        </p:nvSpPr>
        <p:spPr>
          <a:xfrm>
            <a:off x="2105449" y="6922"/>
            <a:ext cx="8229600" cy="606029"/>
          </a:xfrm>
        </p:spPr>
        <p:txBody>
          <a:bodyPr/>
          <a:lstStyle/>
          <a:p>
            <a:r>
              <a:rPr lang="en" dirty="0"/>
              <a:t>Ambiguous Alignments</a:t>
            </a:r>
            <a:endParaRPr lang="en-US" dirty="0"/>
          </a:p>
        </p:txBody>
      </p:sp>
    </p:spTree>
    <p:extLst>
      <p:ext uri="{BB962C8B-B14F-4D97-AF65-F5344CB8AC3E}">
        <p14:creationId xmlns:p14="http://schemas.microsoft.com/office/powerpoint/2010/main" val="1249636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790942" y="0"/>
            <a:ext cx="8229600" cy="606029"/>
          </a:xfrm>
        </p:spPr>
        <p:txBody>
          <a:bodyPr/>
          <a:lstStyle/>
          <a:p>
            <a:r>
              <a:rPr lang="en-US" dirty="0"/>
              <a:t>Whole Metagenome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1264579" y="832861"/>
            <a:ext cx="6819415" cy="4505095"/>
          </a:xfrm>
        </p:spPr>
        <p:txBody>
          <a:bodyPr>
            <a:normAutofit/>
          </a:bodyPr>
          <a:lstStyle/>
          <a:p>
            <a:r>
              <a:rPr lang="en-US" dirty="0"/>
              <a:t>Sequence whole (fragmented) DNA</a:t>
            </a:r>
          </a:p>
          <a:p>
            <a:r>
              <a:rPr lang="en-US" dirty="0"/>
              <a:t>Advantages:</a:t>
            </a:r>
          </a:p>
          <a:p>
            <a:pPr lvl="1"/>
            <a:r>
              <a:rPr lang="en-US" dirty="0"/>
              <a:t>Not limited to bacteria (viruses, fungi, parasites)</a:t>
            </a:r>
          </a:p>
          <a:p>
            <a:pPr lvl="1"/>
            <a:r>
              <a:rPr lang="en-US" dirty="0"/>
              <a:t>No PCR amplification bias</a:t>
            </a:r>
          </a:p>
          <a:p>
            <a:r>
              <a:rPr lang="en-US" dirty="0"/>
              <a:t>Disadvantages:</a:t>
            </a:r>
          </a:p>
          <a:p>
            <a:pPr lvl="1"/>
            <a:r>
              <a:rPr lang="en-US" dirty="0"/>
              <a:t>Host contamination in reads</a:t>
            </a:r>
          </a:p>
          <a:p>
            <a:r>
              <a:rPr lang="en-US" dirty="0"/>
              <a:t>Analysis:</a:t>
            </a:r>
          </a:p>
          <a:p>
            <a:pPr lvl="1"/>
            <a:r>
              <a:rPr lang="en-US" dirty="0"/>
              <a:t>Align to whole genome library</a:t>
            </a:r>
          </a:p>
          <a:p>
            <a:pPr lvl="1"/>
            <a:r>
              <a:rPr lang="en-US" dirty="0"/>
              <a:t>Need to filter host reads</a:t>
            </a:r>
          </a:p>
        </p:txBody>
      </p:sp>
    </p:spTree>
    <p:extLst>
      <p:ext uri="{BB962C8B-B14F-4D97-AF65-F5344CB8AC3E}">
        <p14:creationId xmlns:p14="http://schemas.microsoft.com/office/powerpoint/2010/main" val="1226596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descr="Screen Shot 2015-09-16 at 1.42.3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55" y="638302"/>
            <a:ext cx="7443989" cy="414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6DC175D-892F-7667-233F-58FAD926E767}"/>
              </a:ext>
            </a:extLst>
          </p:cNvPr>
          <p:cNvPicPr>
            <a:picLocks noChangeAspect="1"/>
          </p:cNvPicPr>
          <p:nvPr/>
        </p:nvPicPr>
        <p:blipFill rotWithShape="1">
          <a:blip r:embed="rId3"/>
          <a:srcRect l="22139" r="16542"/>
          <a:stretch/>
        </p:blipFill>
        <p:spPr>
          <a:xfrm>
            <a:off x="1288445" y="1805369"/>
            <a:ext cx="3070387" cy="3338131"/>
          </a:xfrm>
          <a:prstGeom prst="rect">
            <a:avLst/>
          </a:prstGeom>
        </p:spPr>
      </p:pic>
      <p:pic>
        <p:nvPicPr>
          <p:cNvPr id="15362" name="Picture 2" descr="mag-19microbiome-t_CA1-articleLarg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0362" y="2862766"/>
            <a:ext cx="3356663" cy="223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descr="mag-19microbiome-t_CA2-blog427.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856" y="1866902"/>
            <a:ext cx="1675303" cy="270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why-kids-need-to-get-dirty-L-VtxE4O-1140x1140.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1835" y="42597"/>
            <a:ext cx="2701310" cy="270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18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9"/>
          <p:cNvSpPr txBox="1">
            <a:spLocks noChangeArrowheads="1"/>
          </p:cNvSpPr>
          <p:nvPr/>
        </p:nvSpPr>
        <p:spPr bwMode="auto">
          <a:xfrm>
            <a:off x="7658100" y="4800600"/>
            <a:ext cx="33202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2675B4"/>
              </a:buClr>
              <a:buFont typeface="Wingdings" panose="05000000000000000000" pitchFamily="2" charset="2"/>
              <a:buChar char="§"/>
              <a:defRPr sz="2400">
                <a:solidFill>
                  <a:schemeClr val="tx1"/>
                </a:solidFill>
                <a:latin typeface="Arial" panose="020B0604020202020204" pitchFamily="34" charset="0"/>
                <a:ea typeface="Osaka" pitchFamily="-64" charset="-128"/>
              </a:defRPr>
            </a:lvl1pPr>
            <a:lvl2pPr marL="742950" indent="-28575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2pPr>
            <a:lvl3pPr marL="11430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3pPr>
            <a:lvl4pPr marL="16002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4pPr>
            <a:lvl5pPr marL="20574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5pPr>
            <a:lvl6pPr marL="25146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6pPr>
            <a:lvl7pPr marL="29718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7pPr>
            <a:lvl8pPr marL="34290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8pPr>
            <a:lvl9pPr marL="38862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9pPr>
          </a:lstStyle>
          <a:p>
            <a:pPr>
              <a:spcBef>
                <a:spcPct val="0"/>
              </a:spcBef>
              <a:buClrTx/>
              <a:buFontTx/>
              <a:buNone/>
            </a:pPr>
            <a:fld id="{CC7C2728-E65F-4321-8592-624A8195194E}" type="slidenum">
              <a:rPr lang="en-US" altLang="en-US" sz="900">
                <a:cs typeface="Arial" panose="020B0604020202020204" pitchFamily="34" charset="0"/>
              </a:rPr>
              <a:pPr>
                <a:spcBef>
                  <a:spcPct val="0"/>
                </a:spcBef>
                <a:buClrTx/>
                <a:buFontTx/>
                <a:buNone/>
              </a:pPr>
              <a:t>30</a:t>
            </a:fld>
            <a:endParaRPr lang="en-US" altLang="en-US" sz="900">
              <a:cs typeface="Arial" panose="020B0604020202020204" pitchFamily="34" charset="0"/>
            </a:endParaRPr>
          </a:p>
        </p:txBody>
      </p:sp>
      <p:grpSp>
        <p:nvGrpSpPr>
          <p:cNvPr id="4" name="Group 3">
            <a:extLst>
              <a:ext uri="{FF2B5EF4-FFF2-40B4-BE49-F238E27FC236}">
                <a16:creationId xmlns:a16="http://schemas.microsoft.com/office/drawing/2014/main" id="{1A220CCE-7A81-054C-8704-073A724A59B7}"/>
              </a:ext>
            </a:extLst>
          </p:cNvPr>
          <p:cNvGrpSpPr/>
          <p:nvPr/>
        </p:nvGrpSpPr>
        <p:grpSpPr>
          <a:xfrm>
            <a:off x="3795568" y="166459"/>
            <a:ext cx="1588020" cy="1317330"/>
            <a:chOff x="1827184" y="1416773"/>
            <a:chExt cx="1087380" cy="938095"/>
          </a:xfrm>
        </p:grpSpPr>
        <p:pic>
          <p:nvPicPr>
            <p:cNvPr id="5" name="Picture 4">
              <a:extLst>
                <a:ext uri="{FF2B5EF4-FFF2-40B4-BE49-F238E27FC236}">
                  <a16:creationId xmlns:a16="http://schemas.microsoft.com/office/drawing/2014/main" id="{A1C3BFD1-18CA-414F-8A2E-65F88CA59681}"/>
                </a:ext>
              </a:extLst>
            </p:cNvPr>
            <p:cNvPicPr>
              <a:picLocks noChangeAspect="1"/>
            </p:cNvPicPr>
            <p:nvPr/>
          </p:nvPicPr>
          <p:blipFill>
            <a:blip r:embed="rId3"/>
            <a:stretch>
              <a:fillRect/>
            </a:stretch>
          </p:blipFill>
          <p:spPr>
            <a:xfrm>
              <a:off x="1993733" y="1513693"/>
              <a:ext cx="768660" cy="841175"/>
            </a:xfrm>
            <a:prstGeom prst="rect">
              <a:avLst/>
            </a:prstGeom>
          </p:spPr>
        </p:pic>
        <p:sp>
          <p:nvSpPr>
            <p:cNvPr id="6" name="TextBox 5">
              <a:extLst>
                <a:ext uri="{FF2B5EF4-FFF2-40B4-BE49-F238E27FC236}">
                  <a16:creationId xmlns:a16="http://schemas.microsoft.com/office/drawing/2014/main" id="{8109BF59-A5C6-9C40-B280-B5E035A8C802}"/>
                </a:ext>
              </a:extLst>
            </p:cNvPr>
            <p:cNvSpPr txBox="1"/>
            <p:nvPr/>
          </p:nvSpPr>
          <p:spPr>
            <a:xfrm>
              <a:off x="1827184" y="1416773"/>
              <a:ext cx="1087380" cy="180818"/>
            </a:xfrm>
            <a:prstGeom prst="rect">
              <a:avLst/>
            </a:prstGeom>
            <a:noFill/>
          </p:spPr>
          <p:txBody>
            <a:bodyPr wrap="square" rtlCol="0">
              <a:spAutoFit/>
            </a:bodyPr>
            <a:lstStyle/>
            <a:p>
              <a:pPr algn="ctr"/>
              <a:r>
                <a:rPr lang="en-US" sz="1050" dirty="0">
                  <a:latin typeface="Arial" pitchFamily="34" charset="0"/>
                  <a:cs typeface="Arial" pitchFamily="34" charset="0"/>
                </a:rPr>
                <a:t>DNA/RNA Sequencing</a:t>
              </a:r>
            </a:p>
          </p:txBody>
        </p:sp>
      </p:grpSp>
      <p:grpSp>
        <p:nvGrpSpPr>
          <p:cNvPr id="7" name="Group 6">
            <a:extLst>
              <a:ext uri="{FF2B5EF4-FFF2-40B4-BE49-F238E27FC236}">
                <a16:creationId xmlns:a16="http://schemas.microsoft.com/office/drawing/2014/main" id="{42BBABD0-7C44-6941-A76A-24BEDD1997D4}"/>
              </a:ext>
            </a:extLst>
          </p:cNvPr>
          <p:cNvGrpSpPr>
            <a:grpSpLocks noChangeAspect="1"/>
          </p:cNvGrpSpPr>
          <p:nvPr/>
        </p:nvGrpSpPr>
        <p:grpSpPr>
          <a:xfrm>
            <a:off x="6186001" y="56136"/>
            <a:ext cx="2382101" cy="1368205"/>
            <a:chOff x="4509393" y="3938244"/>
            <a:chExt cx="2193885" cy="1374066"/>
          </a:xfrm>
        </p:grpSpPr>
        <p:grpSp>
          <p:nvGrpSpPr>
            <p:cNvPr id="8" name="Group 7">
              <a:extLst>
                <a:ext uri="{FF2B5EF4-FFF2-40B4-BE49-F238E27FC236}">
                  <a16:creationId xmlns:a16="http://schemas.microsoft.com/office/drawing/2014/main" id="{3034D0DC-CC0C-4343-9415-C3832C3104F1}"/>
                </a:ext>
              </a:extLst>
            </p:cNvPr>
            <p:cNvGrpSpPr/>
            <p:nvPr/>
          </p:nvGrpSpPr>
          <p:grpSpPr>
            <a:xfrm>
              <a:off x="4529503" y="4190863"/>
              <a:ext cx="2076214" cy="1121447"/>
              <a:chOff x="7132525" y="2492113"/>
              <a:chExt cx="2076214" cy="1121447"/>
            </a:xfrm>
          </p:grpSpPr>
          <p:sp>
            <p:nvSpPr>
              <p:cNvPr id="10" name="TextBox 9">
                <a:extLst>
                  <a:ext uri="{FF2B5EF4-FFF2-40B4-BE49-F238E27FC236}">
                    <a16:creationId xmlns:a16="http://schemas.microsoft.com/office/drawing/2014/main" id="{F6D0ED43-4DFA-2748-B09C-4F403A68AC31}"/>
                  </a:ext>
                </a:extLst>
              </p:cNvPr>
              <p:cNvSpPr txBox="1"/>
              <p:nvPr/>
            </p:nvSpPr>
            <p:spPr>
              <a:xfrm>
                <a:off x="7159259" y="3273314"/>
                <a:ext cx="1027854" cy="340005"/>
              </a:xfrm>
              <a:prstGeom prst="rect">
                <a:avLst/>
              </a:prstGeom>
              <a:noFill/>
            </p:spPr>
            <p:txBody>
              <a:bodyPr wrap="square" rtlCol="0">
                <a:spAutoFit/>
              </a:bodyPr>
              <a:lstStyle/>
              <a:p>
                <a:pPr algn="ctr"/>
                <a:r>
                  <a:rPr lang="en-US" sz="800" b="0" i="0" u="none" strike="noStrike" dirty="0">
                    <a:solidFill>
                      <a:srgbClr val="282828"/>
                    </a:solidFill>
                    <a:effectLst/>
                    <a:latin typeface="+mj-lt"/>
                  </a:rPr>
                  <a:t>PI3K/Akt/mTOR signaling</a:t>
                </a:r>
              </a:p>
            </p:txBody>
          </p:sp>
          <p:grpSp>
            <p:nvGrpSpPr>
              <p:cNvPr id="11" name="Group 10">
                <a:extLst>
                  <a:ext uri="{FF2B5EF4-FFF2-40B4-BE49-F238E27FC236}">
                    <a16:creationId xmlns:a16="http://schemas.microsoft.com/office/drawing/2014/main" id="{27F1277F-6116-8A49-BDCF-780EBAFB2EB4}"/>
                  </a:ext>
                </a:extLst>
              </p:cNvPr>
              <p:cNvGrpSpPr/>
              <p:nvPr/>
            </p:nvGrpSpPr>
            <p:grpSpPr>
              <a:xfrm>
                <a:off x="7132525" y="2492113"/>
                <a:ext cx="2076214" cy="1121447"/>
                <a:chOff x="7039357" y="3612464"/>
                <a:chExt cx="2076214" cy="1121447"/>
              </a:xfrm>
            </p:grpSpPr>
            <p:grpSp>
              <p:nvGrpSpPr>
                <p:cNvPr id="12" name="Group 11">
                  <a:extLst>
                    <a:ext uri="{FF2B5EF4-FFF2-40B4-BE49-F238E27FC236}">
                      <a16:creationId xmlns:a16="http://schemas.microsoft.com/office/drawing/2014/main" id="{0306305B-0061-0D48-8C73-4D199612D8BC}"/>
                    </a:ext>
                  </a:extLst>
                </p:cNvPr>
                <p:cNvGrpSpPr>
                  <a:grpSpLocks noChangeAspect="1"/>
                </p:cNvGrpSpPr>
                <p:nvPr/>
              </p:nvGrpSpPr>
              <p:grpSpPr>
                <a:xfrm>
                  <a:off x="7039357" y="3612464"/>
                  <a:ext cx="2069136" cy="824438"/>
                  <a:chOff x="1663700" y="2019300"/>
                  <a:chExt cx="4356097" cy="1735667"/>
                </a:xfrm>
              </p:grpSpPr>
              <p:pic>
                <p:nvPicPr>
                  <p:cNvPr id="14" name="Picture 13">
                    <a:extLst>
                      <a:ext uri="{FF2B5EF4-FFF2-40B4-BE49-F238E27FC236}">
                        <a16:creationId xmlns:a16="http://schemas.microsoft.com/office/drawing/2014/main" id="{C11C6EC8-87A1-D746-84CC-D921B7FFF408}"/>
                      </a:ext>
                    </a:extLst>
                  </p:cNvPr>
                  <p:cNvPicPr>
                    <a:picLocks noChangeAspect="1"/>
                  </p:cNvPicPr>
                  <p:nvPr/>
                </p:nvPicPr>
                <p:blipFill rotWithShape="1">
                  <a:blip r:embed="rId4"/>
                  <a:srcRect r="68280"/>
                  <a:stretch/>
                </p:blipFill>
                <p:spPr>
                  <a:xfrm>
                    <a:off x="1663700" y="2019300"/>
                    <a:ext cx="2247900" cy="1727200"/>
                  </a:xfrm>
                  <a:prstGeom prst="rect">
                    <a:avLst/>
                  </a:prstGeom>
                </p:spPr>
              </p:pic>
              <p:pic>
                <p:nvPicPr>
                  <p:cNvPr id="15" name="Picture 14">
                    <a:extLst>
                      <a:ext uri="{FF2B5EF4-FFF2-40B4-BE49-F238E27FC236}">
                        <a16:creationId xmlns:a16="http://schemas.microsoft.com/office/drawing/2014/main" id="{F287109D-9116-B74D-9A6C-8AF99FFE0B2A}"/>
                      </a:ext>
                    </a:extLst>
                  </p:cNvPr>
                  <p:cNvPicPr>
                    <a:picLocks noChangeAspect="1"/>
                  </p:cNvPicPr>
                  <p:nvPr/>
                </p:nvPicPr>
                <p:blipFill rotWithShape="1">
                  <a:blip r:embed="rId4"/>
                  <a:srcRect l="68638"/>
                  <a:stretch/>
                </p:blipFill>
                <p:spPr>
                  <a:xfrm>
                    <a:off x="3797298" y="2027767"/>
                    <a:ext cx="2222499" cy="1727200"/>
                  </a:xfrm>
                  <a:prstGeom prst="rect">
                    <a:avLst/>
                  </a:prstGeom>
                </p:spPr>
              </p:pic>
            </p:grpSp>
            <p:sp>
              <p:nvSpPr>
                <p:cNvPr id="13" name="TextBox 12">
                  <a:extLst>
                    <a:ext uri="{FF2B5EF4-FFF2-40B4-BE49-F238E27FC236}">
                      <a16:creationId xmlns:a16="http://schemas.microsoft.com/office/drawing/2014/main" id="{74541974-67A7-2549-A8F3-528DA7A6130C}"/>
                    </a:ext>
                  </a:extLst>
                </p:cNvPr>
                <p:cNvSpPr txBox="1"/>
                <p:nvPr/>
              </p:nvSpPr>
              <p:spPr>
                <a:xfrm>
                  <a:off x="8086869" y="4393907"/>
                  <a:ext cx="1028702" cy="340004"/>
                </a:xfrm>
                <a:prstGeom prst="rect">
                  <a:avLst/>
                </a:prstGeom>
                <a:noFill/>
              </p:spPr>
              <p:txBody>
                <a:bodyPr wrap="square" rtlCol="0">
                  <a:spAutoFit/>
                </a:bodyPr>
                <a:lstStyle/>
                <a:p>
                  <a:pPr algn="ctr"/>
                  <a:r>
                    <a:rPr lang="en-US" sz="800" dirty="0">
                      <a:latin typeface="Arial"/>
                      <a:cs typeface="Arial"/>
                    </a:rPr>
                    <a:t>Apoptosis/Cell Death</a:t>
                  </a:r>
                </a:p>
              </p:txBody>
            </p:sp>
          </p:grpSp>
        </p:grpSp>
        <p:sp>
          <p:nvSpPr>
            <p:cNvPr id="9" name="TextBox 8">
              <a:extLst>
                <a:ext uri="{FF2B5EF4-FFF2-40B4-BE49-F238E27FC236}">
                  <a16:creationId xmlns:a16="http://schemas.microsoft.com/office/drawing/2014/main" id="{BC5B9F16-6621-2B46-90B2-D762B92BA1C2}"/>
                </a:ext>
              </a:extLst>
            </p:cNvPr>
            <p:cNvSpPr txBox="1"/>
            <p:nvPr/>
          </p:nvSpPr>
          <p:spPr>
            <a:xfrm>
              <a:off x="4509393" y="3938244"/>
              <a:ext cx="2193885" cy="278186"/>
            </a:xfrm>
            <a:prstGeom prst="rect">
              <a:avLst/>
            </a:prstGeom>
            <a:noFill/>
          </p:spPr>
          <p:txBody>
            <a:bodyPr wrap="square" rtlCol="0">
              <a:spAutoFit/>
            </a:bodyPr>
            <a:lstStyle/>
            <a:p>
              <a:pPr algn="ctr"/>
              <a:r>
                <a:rPr lang="en-US" sz="1200" dirty="0">
                  <a:latin typeface="Arial" pitchFamily="34" charset="0"/>
                  <a:cs typeface="Arial" pitchFamily="34" charset="0"/>
                </a:rPr>
                <a:t>Host Response Pathways</a:t>
              </a:r>
            </a:p>
          </p:txBody>
        </p:sp>
      </p:grpSp>
      <p:grpSp>
        <p:nvGrpSpPr>
          <p:cNvPr id="16" name="Group 15">
            <a:extLst>
              <a:ext uri="{FF2B5EF4-FFF2-40B4-BE49-F238E27FC236}">
                <a16:creationId xmlns:a16="http://schemas.microsoft.com/office/drawing/2014/main" id="{4F837875-0DE0-674C-8E86-1828B879BFD3}"/>
              </a:ext>
            </a:extLst>
          </p:cNvPr>
          <p:cNvGrpSpPr/>
          <p:nvPr/>
        </p:nvGrpSpPr>
        <p:grpSpPr>
          <a:xfrm>
            <a:off x="1691637" y="0"/>
            <a:ext cx="1216285" cy="1439031"/>
            <a:chOff x="1625568" y="42169"/>
            <a:chExt cx="1166771" cy="1279490"/>
          </a:xfrm>
        </p:grpSpPr>
        <p:pic>
          <p:nvPicPr>
            <p:cNvPr id="17" name="Picture 16">
              <a:extLst>
                <a:ext uri="{FF2B5EF4-FFF2-40B4-BE49-F238E27FC236}">
                  <a16:creationId xmlns:a16="http://schemas.microsoft.com/office/drawing/2014/main" id="{6A73F53B-18B6-ED45-A558-54CA36DAEC0F}"/>
                </a:ext>
              </a:extLst>
            </p:cNvPr>
            <p:cNvPicPr>
              <a:picLocks noChangeAspect="1"/>
            </p:cNvPicPr>
            <p:nvPr/>
          </p:nvPicPr>
          <p:blipFill>
            <a:blip r:embed="rId5"/>
            <a:stretch>
              <a:fillRect/>
            </a:stretch>
          </p:blipFill>
          <p:spPr>
            <a:xfrm>
              <a:off x="1791756" y="242327"/>
              <a:ext cx="1000583" cy="1079332"/>
            </a:xfrm>
            <a:prstGeom prst="rect">
              <a:avLst/>
            </a:prstGeom>
          </p:spPr>
        </p:pic>
        <p:sp>
          <p:nvSpPr>
            <p:cNvPr id="18" name="TextBox 17">
              <a:extLst>
                <a:ext uri="{FF2B5EF4-FFF2-40B4-BE49-F238E27FC236}">
                  <a16:creationId xmlns:a16="http://schemas.microsoft.com/office/drawing/2014/main" id="{A0C8F527-8B85-B14E-A712-3F9A2DD91DB6}"/>
                </a:ext>
              </a:extLst>
            </p:cNvPr>
            <p:cNvSpPr txBox="1"/>
            <p:nvPr/>
          </p:nvSpPr>
          <p:spPr>
            <a:xfrm>
              <a:off x="1625568" y="42169"/>
              <a:ext cx="1165004" cy="225765"/>
            </a:xfrm>
            <a:prstGeom prst="rect">
              <a:avLst/>
            </a:prstGeom>
            <a:noFill/>
          </p:spPr>
          <p:txBody>
            <a:bodyPr wrap="square" rtlCol="0">
              <a:spAutoFit/>
            </a:bodyPr>
            <a:lstStyle/>
            <a:p>
              <a:r>
                <a:rPr lang="en-US" sz="1050" dirty="0">
                  <a:latin typeface="Arial" pitchFamily="34" charset="0"/>
                  <a:cs typeface="Arial" pitchFamily="34" charset="0"/>
                </a:rPr>
                <a:t>Collect specimen</a:t>
              </a:r>
            </a:p>
          </p:txBody>
        </p:sp>
      </p:grpSp>
      <p:grpSp>
        <p:nvGrpSpPr>
          <p:cNvPr id="19" name="Group 18">
            <a:extLst>
              <a:ext uri="{FF2B5EF4-FFF2-40B4-BE49-F238E27FC236}">
                <a16:creationId xmlns:a16="http://schemas.microsoft.com/office/drawing/2014/main" id="{64F77A33-4DF0-BD46-8EFF-B66160549C1A}"/>
              </a:ext>
            </a:extLst>
          </p:cNvPr>
          <p:cNvGrpSpPr/>
          <p:nvPr/>
        </p:nvGrpSpPr>
        <p:grpSpPr>
          <a:xfrm>
            <a:off x="3736345" y="1290182"/>
            <a:ext cx="1465655" cy="993932"/>
            <a:chOff x="-1467" y="1074945"/>
            <a:chExt cx="1447324" cy="817058"/>
          </a:xfrm>
        </p:grpSpPr>
        <p:grpSp>
          <p:nvGrpSpPr>
            <p:cNvPr id="20" name="Group 19">
              <a:extLst>
                <a:ext uri="{FF2B5EF4-FFF2-40B4-BE49-F238E27FC236}">
                  <a16:creationId xmlns:a16="http://schemas.microsoft.com/office/drawing/2014/main" id="{1C319B99-9357-724F-90AE-D27899465B33}"/>
                </a:ext>
              </a:extLst>
            </p:cNvPr>
            <p:cNvGrpSpPr/>
            <p:nvPr/>
          </p:nvGrpSpPr>
          <p:grpSpPr>
            <a:xfrm>
              <a:off x="-1467" y="1074945"/>
              <a:ext cx="1447324" cy="817058"/>
              <a:chOff x="-231373" y="1172977"/>
              <a:chExt cx="1680977" cy="981094"/>
            </a:xfrm>
            <a:noFill/>
          </p:grpSpPr>
          <p:sp>
            <p:nvSpPr>
              <p:cNvPr id="28" name="Magnetic Disk 27">
                <a:extLst>
                  <a:ext uri="{FF2B5EF4-FFF2-40B4-BE49-F238E27FC236}">
                    <a16:creationId xmlns:a16="http://schemas.microsoft.com/office/drawing/2014/main" id="{5881D57E-F86D-0348-9B40-55F69ADA1FF5}"/>
                  </a:ext>
                </a:extLst>
              </p:cNvPr>
              <p:cNvSpPr/>
              <p:nvPr/>
            </p:nvSpPr>
            <p:spPr>
              <a:xfrm>
                <a:off x="79553" y="1555558"/>
                <a:ext cx="1121517" cy="598513"/>
              </a:xfrm>
              <a:prstGeom prst="flowChartMagneticDisk">
                <a:avLst/>
              </a:prstGeom>
              <a:grpFill/>
              <a:ln w="12700">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endParaRPr lang="en-US" sz="788" dirty="0">
                  <a:solidFill>
                    <a:schemeClr val="tx1"/>
                  </a:solidFill>
                  <a:latin typeface="Arial" pitchFamily="34" charset="0"/>
                  <a:cs typeface="Arial" pitchFamily="34" charset="0"/>
                </a:endParaRPr>
              </a:p>
            </p:txBody>
          </p:sp>
          <p:sp>
            <p:nvSpPr>
              <p:cNvPr id="29" name="TextBox 28">
                <a:extLst>
                  <a:ext uri="{FF2B5EF4-FFF2-40B4-BE49-F238E27FC236}">
                    <a16:creationId xmlns:a16="http://schemas.microsoft.com/office/drawing/2014/main" id="{CD1CC07E-1773-7841-B1A3-F9A06C7E7066}"/>
                  </a:ext>
                </a:extLst>
              </p:cNvPr>
              <p:cNvSpPr txBox="1"/>
              <p:nvPr/>
            </p:nvSpPr>
            <p:spPr>
              <a:xfrm>
                <a:off x="-231373" y="1172977"/>
                <a:ext cx="1680977" cy="410131"/>
              </a:xfrm>
              <a:prstGeom prst="rect">
                <a:avLst/>
              </a:prstGeom>
              <a:grpFill/>
              <a:ln w="25400">
                <a:noFill/>
              </a:ln>
            </p:spPr>
            <p:txBody>
              <a:bodyPr wrap="square" rtlCol="0">
                <a:spAutoFit/>
              </a:bodyPr>
              <a:lstStyle/>
              <a:p>
                <a:pPr algn="ctr"/>
                <a:r>
                  <a:rPr lang="en-US" sz="1050" dirty="0">
                    <a:latin typeface="Arial" pitchFamily="34" charset="0"/>
                    <a:cs typeface="Arial" pitchFamily="34" charset="0"/>
                  </a:rPr>
                  <a:t>Genome Sequence Library</a:t>
                </a:r>
              </a:p>
            </p:txBody>
          </p:sp>
        </p:grpSp>
        <p:sp>
          <p:nvSpPr>
            <p:cNvPr id="21" name="TextBox 20">
              <a:extLst>
                <a:ext uri="{FF2B5EF4-FFF2-40B4-BE49-F238E27FC236}">
                  <a16:creationId xmlns:a16="http://schemas.microsoft.com/office/drawing/2014/main" id="{3F576411-737C-F745-8494-367741F90DCD}"/>
                </a:ext>
              </a:extLst>
            </p:cNvPr>
            <p:cNvSpPr txBox="1"/>
            <p:nvPr/>
          </p:nvSpPr>
          <p:spPr>
            <a:xfrm>
              <a:off x="312071" y="1376382"/>
              <a:ext cx="529024" cy="161292"/>
            </a:xfrm>
            <a:prstGeom prst="rect">
              <a:avLst/>
            </a:prstGeom>
            <a:noFill/>
          </p:spPr>
          <p:txBody>
            <a:bodyPr wrap="none" rtlCol="0">
              <a:spAutoFit/>
            </a:bodyPr>
            <a:lstStyle/>
            <a:p>
              <a:r>
                <a:rPr lang="en-US" sz="675" dirty="0"/>
                <a:t>Influenza</a:t>
              </a:r>
            </a:p>
          </p:txBody>
        </p:sp>
        <p:sp>
          <p:nvSpPr>
            <p:cNvPr id="22" name="TextBox 21">
              <a:extLst>
                <a:ext uri="{FF2B5EF4-FFF2-40B4-BE49-F238E27FC236}">
                  <a16:creationId xmlns:a16="http://schemas.microsoft.com/office/drawing/2014/main" id="{281BF023-69BC-514F-AA20-38451B67A557}"/>
                </a:ext>
              </a:extLst>
            </p:cNvPr>
            <p:cNvSpPr txBox="1"/>
            <p:nvPr/>
          </p:nvSpPr>
          <p:spPr>
            <a:xfrm>
              <a:off x="417119" y="1546687"/>
              <a:ext cx="614503" cy="161292"/>
            </a:xfrm>
            <a:prstGeom prst="rect">
              <a:avLst/>
            </a:prstGeom>
            <a:noFill/>
          </p:spPr>
          <p:txBody>
            <a:bodyPr wrap="none" rtlCol="0">
              <a:spAutoFit/>
            </a:bodyPr>
            <a:lstStyle/>
            <a:p>
              <a:r>
                <a:rPr lang="en-US" sz="675" dirty="0"/>
                <a:t>Pneumonia</a:t>
              </a:r>
            </a:p>
          </p:txBody>
        </p:sp>
        <p:sp>
          <p:nvSpPr>
            <p:cNvPr id="23" name="TextBox 22">
              <a:extLst>
                <a:ext uri="{FF2B5EF4-FFF2-40B4-BE49-F238E27FC236}">
                  <a16:creationId xmlns:a16="http://schemas.microsoft.com/office/drawing/2014/main" id="{9724FBD8-0CB6-8541-9BC1-D5B650BCFCBD}"/>
                </a:ext>
              </a:extLst>
            </p:cNvPr>
            <p:cNvSpPr txBox="1"/>
            <p:nvPr/>
          </p:nvSpPr>
          <p:spPr>
            <a:xfrm>
              <a:off x="172454" y="1529024"/>
              <a:ext cx="358065" cy="161292"/>
            </a:xfrm>
            <a:prstGeom prst="rect">
              <a:avLst/>
            </a:prstGeom>
            <a:noFill/>
          </p:spPr>
          <p:txBody>
            <a:bodyPr wrap="none" rtlCol="0">
              <a:spAutoFit/>
            </a:bodyPr>
            <a:lstStyle/>
            <a:p>
              <a:r>
                <a:rPr lang="en-US" sz="675" dirty="0"/>
                <a:t>RSV</a:t>
              </a:r>
            </a:p>
          </p:txBody>
        </p:sp>
        <p:sp>
          <p:nvSpPr>
            <p:cNvPr id="24" name="TextBox 23">
              <a:extLst>
                <a:ext uri="{FF2B5EF4-FFF2-40B4-BE49-F238E27FC236}">
                  <a16:creationId xmlns:a16="http://schemas.microsoft.com/office/drawing/2014/main" id="{1ED9F610-081B-B642-B7BB-6BB148430E65}"/>
                </a:ext>
              </a:extLst>
            </p:cNvPr>
            <p:cNvSpPr txBox="1"/>
            <p:nvPr/>
          </p:nvSpPr>
          <p:spPr>
            <a:xfrm>
              <a:off x="747805" y="1393560"/>
              <a:ext cx="415051" cy="161292"/>
            </a:xfrm>
            <a:prstGeom prst="rect">
              <a:avLst/>
            </a:prstGeom>
            <a:noFill/>
          </p:spPr>
          <p:txBody>
            <a:bodyPr wrap="none" rtlCol="0">
              <a:spAutoFit/>
            </a:bodyPr>
            <a:lstStyle/>
            <a:p>
              <a:r>
                <a:rPr lang="en-US" sz="675" i="1" dirty="0"/>
                <a:t>E. coli</a:t>
              </a:r>
            </a:p>
          </p:txBody>
        </p:sp>
        <p:sp>
          <p:nvSpPr>
            <p:cNvPr id="25" name="TextBox 24">
              <a:extLst>
                <a:ext uri="{FF2B5EF4-FFF2-40B4-BE49-F238E27FC236}">
                  <a16:creationId xmlns:a16="http://schemas.microsoft.com/office/drawing/2014/main" id="{FE6497A7-519A-094F-9B74-3E45FAD9B501}"/>
                </a:ext>
              </a:extLst>
            </p:cNvPr>
            <p:cNvSpPr txBox="1"/>
            <p:nvPr/>
          </p:nvSpPr>
          <p:spPr>
            <a:xfrm>
              <a:off x="293305" y="1721444"/>
              <a:ext cx="476785" cy="161292"/>
            </a:xfrm>
            <a:prstGeom prst="rect">
              <a:avLst/>
            </a:prstGeom>
            <a:noFill/>
          </p:spPr>
          <p:txBody>
            <a:bodyPr wrap="none" rtlCol="0">
              <a:spAutoFit/>
            </a:bodyPr>
            <a:lstStyle/>
            <a:p>
              <a:r>
                <a:rPr lang="en-US" sz="675" dirty="0"/>
                <a:t>Anthrax</a:t>
              </a:r>
            </a:p>
          </p:txBody>
        </p:sp>
        <p:sp>
          <p:nvSpPr>
            <p:cNvPr id="26" name="TextBox 25">
              <a:extLst>
                <a:ext uri="{FF2B5EF4-FFF2-40B4-BE49-F238E27FC236}">
                  <a16:creationId xmlns:a16="http://schemas.microsoft.com/office/drawing/2014/main" id="{8DE4AA24-1268-9F4A-8579-F1859F0C1308}"/>
                </a:ext>
              </a:extLst>
            </p:cNvPr>
            <p:cNvSpPr txBox="1"/>
            <p:nvPr/>
          </p:nvSpPr>
          <p:spPr>
            <a:xfrm>
              <a:off x="874114" y="1708167"/>
              <a:ext cx="324822" cy="161292"/>
            </a:xfrm>
            <a:prstGeom prst="rect">
              <a:avLst/>
            </a:prstGeom>
            <a:noFill/>
          </p:spPr>
          <p:txBody>
            <a:bodyPr wrap="none" rtlCol="0">
              <a:spAutoFit/>
            </a:bodyPr>
            <a:lstStyle/>
            <a:p>
              <a:r>
                <a:rPr lang="en-US" sz="675" dirty="0"/>
                <a:t>HIV</a:t>
              </a:r>
            </a:p>
          </p:txBody>
        </p:sp>
        <p:sp>
          <p:nvSpPr>
            <p:cNvPr id="27" name="TextBox 26">
              <a:extLst>
                <a:ext uri="{FF2B5EF4-FFF2-40B4-BE49-F238E27FC236}">
                  <a16:creationId xmlns:a16="http://schemas.microsoft.com/office/drawing/2014/main" id="{B3A93502-DFAA-9B44-A70D-F75C6178AB32}"/>
                </a:ext>
              </a:extLst>
            </p:cNvPr>
            <p:cNvSpPr txBox="1"/>
            <p:nvPr/>
          </p:nvSpPr>
          <p:spPr>
            <a:xfrm>
              <a:off x="931751" y="1529024"/>
              <a:ext cx="448292" cy="161292"/>
            </a:xfrm>
            <a:prstGeom prst="rect">
              <a:avLst/>
            </a:prstGeom>
            <a:noFill/>
          </p:spPr>
          <p:txBody>
            <a:bodyPr wrap="none" rtlCol="0">
              <a:spAutoFit/>
            </a:bodyPr>
            <a:lstStyle/>
            <a:p>
              <a:r>
                <a:rPr lang="en-US" sz="675" dirty="0"/>
                <a:t>Plague</a:t>
              </a:r>
            </a:p>
          </p:txBody>
        </p:sp>
      </p:grpSp>
      <p:sp>
        <p:nvSpPr>
          <p:cNvPr id="30" name="Down Arrow 29">
            <a:extLst>
              <a:ext uri="{FF2B5EF4-FFF2-40B4-BE49-F238E27FC236}">
                <a16:creationId xmlns:a16="http://schemas.microsoft.com/office/drawing/2014/main" id="{5BF8942D-FA52-7C47-82ED-3531A1EA3D3D}"/>
              </a:ext>
            </a:extLst>
          </p:cNvPr>
          <p:cNvSpPr/>
          <p:nvPr/>
        </p:nvSpPr>
        <p:spPr>
          <a:xfrm rot="16200000">
            <a:off x="3373344" y="254102"/>
            <a:ext cx="183079" cy="1005758"/>
          </a:xfrm>
          <a:prstGeom prst="downArrow">
            <a:avLst>
              <a:gd name="adj1" fmla="val 58193"/>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1" name="Down Arrow 30">
            <a:extLst>
              <a:ext uri="{FF2B5EF4-FFF2-40B4-BE49-F238E27FC236}">
                <a16:creationId xmlns:a16="http://schemas.microsoft.com/office/drawing/2014/main" id="{EFF66208-469F-6841-B640-DBEF644B25FB}"/>
              </a:ext>
            </a:extLst>
          </p:cNvPr>
          <p:cNvSpPr/>
          <p:nvPr/>
        </p:nvSpPr>
        <p:spPr>
          <a:xfrm rot="3692781">
            <a:off x="3215671" y="764245"/>
            <a:ext cx="183456" cy="123631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2" name="Down Arrow 31">
            <a:extLst>
              <a:ext uri="{FF2B5EF4-FFF2-40B4-BE49-F238E27FC236}">
                <a16:creationId xmlns:a16="http://schemas.microsoft.com/office/drawing/2014/main" id="{E63818D7-80A6-4B4E-A61C-AC399DEA50A9}"/>
              </a:ext>
            </a:extLst>
          </p:cNvPr>
          <p:cNvSpPr/>
          <p:nvPr/>
        </p:nvSpPr>
        <p:spPr>
          <a:xfrm>
            <a:off x="7263294" y="1130078"/>
            <a:ext cx="206852" cy="344988"/>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33" name="Group 32">
            <a:extLst>
              <a:ext uri="{FF2B5EF4-FFF2-40B4-BE49-F238E27FC236}">
                <a16:creationId xmlns:a16="http://schemas.microsoft.com/office/drawing/2014/main" id="{E1E12900-DCF9-C04F-8730-0936748A5C81}"/>
              </a:ext>
            </a:extLst>
          </p:cNvPr>
          <p:cNvGrpSpPr/>
          <p:nvPr/>
        </p:nvGrpSpPr>
        <p:grpSpPr>
          <a:xfrm>
            <a:off x="40340" y="1420454"/>
            <a:ext cx="2813668" cy="3588792"/>
            <a:chOff x="1283723" y="2036777"/>
            <a:chExt cx="2736366" cy="4785057"/>
          </a:xfrm>
        </p:grpSpPr>
        <p:sp>
          <p:nvSpPr>
            <p:cNvPr id="34" name="Rounded Rectangle 33">
              <a:extLst>
                <a:ext uri="{FF2B5EF4-FFF2-40B4-BE49-F238E27FC236}">
                  <a16:creationId xmlns:a16="http://schemas.microsoft.com/office/drawing/2014/main" id="{3E022AFD-6910-6E44-9333-A1492F31D088}"/>
                </a:ext>
              </a:extLst>
            </p:cNvPr>
            <p:cNvSpPr/>
            <p:nvPr/>
          </p:nvSpPr>
          <p:spPr>
            <a:xfrm>
              <a:off x="1283723" y="2466858"/>
              <a:ext cx="2736366" cy="4288017"/>
            </a:xfrm>
            <a:prstGeom prst="roundRect">
              <a:avLst/>
            </a:prstGeom>
            <a:solidFill>
              <a:schemeClr val="bg1">
                <a:lumMod val="85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35" name="Group 34">
              <a:extLst>
                <a:ext uri="{FF2B5EF4-FFF2-40B4-BE49-F238E27FC236}">
                  <a16:creationId xmlns:a16="http://schemas.microsoft.com/office/drawing/2014/main" id="{9EA6DA7F-DCE4-DE45-AE8E-B387EC7320D4}"/>
                </a:ext>
              </a:extLst>
            </p:cNvPr>
            <p:cNvGrpSpPr/>
            <p:nvPr/>
          </p:nvGrpSpPr>
          <p:grpSpPr>
            <a:xfrm>
              <a:off x="1307361" y="2036777"/>
              <a:ext cx="2688869" cy="4785057"/>
              <a:chOff x="1682836" y="2198834"/>
              <a:chExt cx="2155188" cy="4078776"/>
            </a:xfrm>
          </p:grpSpPr>
          <p:sp>
            <p:nvSpPr>
              <p:cNvPr id="36" name="TextBox 35">
                <a:extLst>
                  <a:ext uri="{FF2B5EF4-FFF2-40B4-BE49-F238E27FC236}">
                    <a16:creationId xmlns:a16="http://schemas.microsoft.com/office/drawing/2014/main" id="{12FFA14D-CF2D-CC42-83F8-72061C44E56E}"/>
                  </a:ext>
                </a:extLst>
              </p:cNvPr>
              <p:cNvSpPr txBox="1"/>
              <p:nvPr/>
            </p:nvSpPr>
            <p:spPr>
              <a:xfrm>
                <a:off x="1860681" y="2198834"/>
                <a:ext cx="1773352" cy="419758"/>
              </a:xfrm>
              <a:prstGeom prst="rect">
                <a:avLst/>
              </a:prstGeom>
              <a:noFill/>
            </p:spPr>
            <p:txBody>
              <a:bodyPr wrap="none" rtlCol="0">
                <a:spAutoFit/>
              </a:bodyPr>
              <a:lstStyle/>
              <a:p>
                <a:r>
                  <a:rPr lang="en-US" sz="1800" dirty="0">
                    <a:latin typeface="Arial"/>
                    <a:cs typeface="Arial"/>
                  </a:rPr>
                  <a:t>Microbiome Profiling</a:t>
                </a:r>
              </a:p>
            </p:txBody>
          </p:sp>
          <p:grpSp>
            <p:nvGrpSpPr>
              <p:cNvPr id="37" name="Group 36">
                <a:extLst>
                  <a:ext uri="{FF2B5EF4-FFF2-40B4-BE49-F238E27FC236}">
                    <a16:creationId xmlns:a16="http://schemas.microsoft.com/office/drawing/2014/main" id="{0B59812C-59F8-8E49-964A-D943DA2CB842}"/>
                  </a:ext>
                </a:extLst>
              </p:cNvPr>
              <p:cNvGrpSpPr/>
              <p:nvPr/>
            </p:nvGrpSpPr>
            <p:grpSpPr>
              <a:xfrm>
                <a:off x="1682953" y="2545374"/>
                <a:ext cx="2136458" cy="886883"/>
                <a:chOff x="392987" y="2137974"/>
                <a:chExt cx="2136458" cy="886883"/>
              </a:xfrm>
            </p:grpSpPr>
            <p:grpSp>
              <p:nvGrpSpPr>
                <p:cNvPr id="44" name="Group 43">
                  <a:extLst>
                    <a:ext uri="{FF2B5EF4-FFF2-40B4-BE49-F238E27FC236}">
                      <a16:creationId xmlns:a16="http://schemas.microsoft.com/office/drawing/2014/main" id="{BE1F3811-BCD9-1247-9CCE-D521373A01A0}"/>
                    </a:ext>
                  </a:extLst>
                </p:cNvPr>
                <p:cNvGrpSpPr/>
                <p:nvPr/>
              </p:nvGrpSpPr>
              <p:grpSpPr>
                <a:xfrm>
                  <a:off x="645702" y="2591472"/>
                  <a:ext cx="1708482" cy="433385"/>
                  <a:chOff x="2007156" y="1625256"/>
                  <a:chExt cx="1845800" cy="433385"/>
                </a:xfrm>
              </p:grpSpPr>
              <p:sp>
                <p:nvSpPr>
                  <p:cNvPr id="46" name="Rectangle 45">
                    <a:extLst>
                      <a:ext uri="{FF2B5EF4-FFF2-40B4-BE49-F238E27FC236}">
                        <a16:creationId xmlns:a16="http://schemas.microsoft.com/office/drawing/2014/main" id="{4F9F0E64-B0AE-C640-B8FE-32E75B56FFFF}"/>
                      </a:ext>
                    </a:extLst>
                  </p:cNvPr>
                  <p:cNvSpPr/>
                  <p:nvPr/>
                </p:nvSpPr>
                <p:spPr>
                  <a:xfrm>
                    <a:off x="3589171" y="1727437"/>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47" name="Rectangle 46">
                    <a:extLst>
                      <a:ext uri="{FF2B5EF4-FFF2-40B4-BE49-F238E27FC236}">
                        <a16:creationId xmlns:a16="http://schemas.microsoft.com/office/drawing/2014/main" id="{B546AEBE-DBDB-7546-9484-CF6D46FDA65F}"/>
                      </a:ext>
                    </a:extLst>
                  </p:cNvPr>
                  <p:cNvSpPr/>
                  <p:nvPr/>
                </p:nvSpPr>
                <p:spPr>
                  <a:xfrm>
                    <a:off x="2349578" y="1625256"/>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48" name="Rectangle 47">
                    <a:extLst>
                      <a:ext uri="{FF2B5EF4-FFF2-40B4-BE49-F238E27FC236}">
                        <a16:creationId xmlns:a16="http://schemas.microsoft.com/office/drawing/2014/main" id="{541E08BE-5057-9B4A-A86F-5EEBE915D8C7}"/>
                      </a:ext>
                    </a:extLst>
                  </p:cNvPr>
                  <p:cNvSpPr/>
                  <p:nvPr/>
                </p:nvSpPr>
                <p:spPr>
                  <a:xfrm>
                    <a:off x="2373204" y="171196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49" name="Rectangle 48">
                    <a:extLst>
                      <a:ext uri="{FF2B5EF4-FFF2-40B4-BE49-F238E27FC236}">
                        <a16:creationId xmlns:a16="http://schemas.microsoft.com/office/drawing/2014/main" id="{8E8693FC-C88D-A94F-A97E-65B16E28CCBC}"/>
                      </a:ext>
                    </a:extLst>
                  </p:cNvPr>
                  <p:cNvSpPr/>
                  <p:nvPr/>
                </p:nvSpPr>
                <p:spPr>
                  <a:xfrm>
                    <a:off x="2117055" y="1626527"/>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0" name="Rectangle 49">
                    <a:extLst>
                      <a:ext uri="{FF2B5EF4-FFF2-40B4-BE49-F238E27FC236}">
                        <a16:creationId xmlns:a16="http://schemas.microsoft.com/office/drawing/2014/main" id="{E9BEB0F2-A254-9B4D-B8B2-14C36D6588F7}"/>
                      </a:ext>
                    </a:extLst>
                  </p:cNvPr>
                  <p:cNvSpPr/>
                  <p:nvPr/>
                </p:nvSpPr>
                <p:spPr>
                  <a:xfrm>
                    <a:off x="2007156" y="171085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1" name="Rectangle 50">
                    <a:extLst>
                      <a:ext uri="{FF2B5EF4-FFF2-40B4-BE49-F238E27FC236}">
                        <a16:creationId xmlns:a16="http://schemas.microsoft.com/office/drawing/2014/main" id="{B42F048F-B31E-B749-953D-02E7CBF286CD}"/>
                      </a:ext>
                    </a:extLst>
                  </p:cNvPr>
                  <p:cNvSpPr/>
                  <p:nvPr/>
                </p:nvSpPr>
                <p:spPr>
                  <a:xfrm rot="10800000">
                    <a:off x="2681375" y="171799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2" name="Rectangle 51">
                    <a:extLst>
                      <a:ext uri="{FF2B5EF4-FFF2-40B4-BE49-F238E27FC236}">
                        <a16:creationId xmlns:a16="http://schemas.microsoft.com/office/drawing/2014/main" id="{F0249E6E-E9C5-B143-BCC5-268540C5419B}"/>
                      </a:ext>
                    </a:extLst>
                  </p:cNvPr>
                  <p:cNvSpPr/>
                  <p:nvPr/>
                </p:nvSpPr>
                <p:spPr>
                  <a:xfrm rot="10800000">
                    <a:off x="2734431" y="163218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3" name="Rectangle 52">
                    <a:extLst>
                      <a:ext uri="{FF2B5EF4-FFF2-40B4-BE49-F238E27FC236}">
                        <a16:creationId xmlns:a16="http://schemas.microsoft.com/office/drawing/2014/main" id="{4349B6F4-B017-BC4A-A3FB-A1A4D4762195}"/>
                      </a:ext>
                    </a:extLst>
                  </p:cNvPr>
                  <p:cNvSpPr/>
                  <p:nvPr/>
                </p:nvSpPr>
                <p:spPr>
                  <a:xfrm rot="10800000">
                    <a:off x="2947385" y="1724343"/>
                    <a:ext cx="144423" cy="45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4" name="Rectangle 53">
                    <a:extLst>
                      <a:ext uri="{FF2B5EF4-FFF2-40B4-BE49-F238E27FC236}">
                        <a16:creationId xmlns:a16="http://schemas.microsoft.com/office/drawing/2014/main" id="{5004C5EC-142B-8846-B47F-56AC42ABE1E9}"/>
                      </a:ext>
                    </a:extLst>
                  </p:cNvPr>
                  <p:cNvSpPr/>
                  <p:nvPr/>
                </p:nvSpPr>
                <p:spPr>
                  <a:xfrm rot="10800000">
                    <a:off x="2978981" y="1632184"/>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5" name="Rectangle 54">
                    <a:extLst>
                      <a:ext uri="{FF2B5EF4-FFF2-40B4-BE49-F238E27FC236}">
                        <a16:creationId xmlns:a16="http://schemas.microsoft.com/office/drawing/2014/main" id="{73E5EB1C-08D9-2942-AA4F-8B9004358D44}"/>
                      </a:ext>
                    </a:extLst>
                  </p:cNvPr>
                  <p:cNvSpPr/>
                  <p:nvPr/>
                </p:nvSpPr>
                <p:spPr>
                  <a:xfrm>
                    <a:off x="3370547" y="1723548"/>
                    <a:ext cx="148106"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6" name="Rectangle 55">
                    <a:extLst>
                      <a:ext uri="{FF2B5EF4-FFF2-40B4-BE49-F238E27FC236}">
                        <a16:creationId xmlns:a16="http://schemas.microsoft.com/office/drawing/2014/main" id="{A2BEA657-43D9-EA41-B0F1-E8CE27B5C6D6}"/>
                      </a:ext>
                    </a:extLst>
                  </p:cNvPr>
                  <p:cNvSpPr/>
                  <p:nvPr/>
                </p:nvSpPr>
                <p:spPr>
                  <a:xfrm>
                    <a:off x="3607416" y="1639708"/>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7" name="Rectangle 56">
                    <a:extLst>
                      <a:ext uri="{FF2B5EF4-FFF2-40B4-BE49-F238E27FC236}">
                        <a16:creationId xmlns:a16="http://schemas.microsoft.com/office/drawing/2014/main" id="{400B433D-C5C0-8D45-8E12-FA514BD2DF7A}"/>
                      </a:ext>
                    </a:extLst>
                  </p:cNvPr>
                  <p:cNvSpPr/>
                  <p:nvPr/>
                </p:nvSpPr>
                <p:spPr>
                  <a:xfrm>
                    <a:off x="3300108" y="1641765"/>
                    <a:ext cx="183300"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8" name="Rectangle 57">
                    <a:extLst>
                      <a:ext uri="{FF2B5EF4-FFF2-40B4-BE49-F238E27FC236}">
                        <a16:creationId xmlns:a16="http://schemas.microsoft.com/office/drawing/2014/main" id="{64CFE883-2C62-EB4B-970B-C25DC61F1C0F}"/>
                      </a:ext>
                    </a:extLst>
                  </p:cNvPr>
                  <p:cNvSpPr/>
                  <p:nvPr/>
                </p:nvSpPr>
                <p:spPr>
                  <a:xfrm>
                    <a:off x="2010703" y="1828465"/>
                    <a:ext cx="566301" cy="4748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59" name="Rectangle 58">
                    <a:extLst>
                      <a:ext uri="{FF2B5EF4-FFF2-40B4-BE49-F238E27FC236}">
                        <a16:creationId xmlns:a16="http://schemas.microsoft.com/office/drawing/2014/main" id="{B0B80EBD-DB16-8142-AE20-252D9ECD7184}"/>
                      </a:ext>
                    </a:extLst>
                  </p:cNvPr>
                  <p:cNvSpPr/>
                  <p:nvPr/>
                </p:nvSpPr>
                <p:spPr>
                  <a:xfrm>
                    <a:off x="2646331"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60" name="Rectangle 59">
                    <a:extLst>
                      <a:ext uri="{FF2B5EF4-FFF2-40B4-BE49-F238E27FC236}">
                        <a16:creationId xmlns:a16="http://schemas.microsoft.com/office/drawing/2014/main" id="{E9EB4B32-4DCC-5F4A-8A64-F6C7AA14D2B4}"/>
                      </a:ext>
                    </a:extLst>
                  </p:cNvPr>
                  <p:cNvSpPr/>
                  <p:nvPr/>
                </p:nvSpPr>
                <p:spPr>
                  <a:xfrm>
                    <a:off x="3286655"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61" name="TextBox 60">
                    <a:extLst>
                      <a:ext uri="{FF2B5EF4-FFF2-40B4-BE49-F238E27FC236}">
                        <a16:creationId xmlns:a16="http://schemas.microsoft.com/office/drawing/2014/main" id="{C7065348-031A-7746-A6C8-636E3A1AB70C}"/>
                      </a:ext>
                    </a:extLst>
                  </p:cNvPr>
                  <p:cNvSpPr txBox="1"/>
                  <p:nvPr/>
                </p:nvSpPr>
                <p:spPr>
                  <a:xfrm>
                    <a:off x="2010059" y="1848762"/>
                    <a:ext cx="575974" cy="209879"/>
                  </a:xfrm>
                  <a:prstGeom prst="rect">
                    <a:avLst/>
                  </a:prstGeom>
                  <a:noFill/>
                </p:spPr>
                <p:txBody>
                  <a:bodyPr wrap="none" rtlCol="0">
                    <a:spAutoFit/>
                  </a:bodyPr>
                  <a:lstStyle/>
                  <a:p>
                    <a:r>
                      <a:rPr lang="en-US" sz="600" dirty="0">
                        <a:latin typeface="Arial"/>
                        <a:cs typeface="Arial"/>
                      </a:rPr>
                      <a:t>Influenza</a:t>
                    </a:r>
                  </a:p>
                </p:txBody>
              </p:sp>
              <p:sp>
                <p:nvSpPr>
                  <p:cNvPr id="62" name="TextBox 61">
                    <a:extLst>
                      <a:ext uri="{FF2B5EF4-FFF2-40B4-BE49-F238E27FC236}">
                        <a16:creationId xmlns:a16="http://schemas.microsoft.com/office/drawing/2014/main" id="{7300BF7E-9714-9643-951B-A60D7E6C609F}"/>
                      </a:ext>
                    </a:extLst>
                  </p:cNvPr>
                  <p:cNvSpPr txBox="1"/>
                  <p:nvPr/>
                </p:nvSpPr>
                <p:spPr>
                  <a:xfrm>
                    <a:off x="2551053" y="1841956"/>
                    <a:ext cx="666664" cy="209879"/>
                  </a:xfrm>
                  <a:prstGeom prst="rect">
                    <a:avLst/>
                  </a:prstGeom>
                  <a:noFill/>
                </p:spPr>
                <p:txBody>
                  <a:bodyPr wrap="none" rtlCol="0">
                    <a:spAutoFit/>
                  </a:bodyPr>
                  <a:lstStyle/>
                  <a:p>
                    <a:r>
                      <a:rPr lang="en-US" sz="600" dirty="0">
                        <a:latin typeface="Arial"/>
                        <a:cs typeface="Arial"/>
                      </a:rPr>
                      <a:t>Pneumonia</a:t>
                    </a:r>
                  </a:p>
                </p:txBody>
              </p:sp>
              <p:sp>
                <p:nvSpPr>
                  <p:cNvPr id="63" name="TextBox 62">
                    <a:extLst>
                      <a:ext uri="{FF2B5EF4-FFF2-40B4-BE49-F238E27FC236}">
                        <a16:creationId xmlns:a16="http://schemas.microsoft.com/office/drawing/2014/main" id="{C8461662-F96C-4B4B-9D59-D844EDA2D821}"/>
                      </a:ext>
                    </a:extLst>
                  </p:cNvPr>
                  <p:cNvSpPr txBox="1"/>
                  <p:nvPr/>
                </p:nvSpPr>
                <p:spPr>
                  <a:xfrm>
                    <a:off x="3362499" y="1837094"/>
                    <a:ext cx="445173" cy="209879"/>
                  </a:xfrm>
                  <a:prstGeom prst="rect">
                    <a:avLst/>
                  </a:prstGeom>
                  <a:noFill/>
                </p:spPr>
                <p:txBody>
                  <a:bodyPr wrap="square" rtlCol="0">
                    <a:spAutoFit/>
                  </a:bodyPr>
                  <a:lstStyle/>
                  <a:p>
                    <a:r>
                      <a:rPr lang="en-US" sz="600" dirty="0">
                        <a:latin typeface="Arial"/>
                        <a:cs typeface="Arial"/>
                      </a:rPr>
                      <a:t>RSV</a:t>
                    </a:r>
                  </a:p>
                </p:txBody>
              </p:sp>
            </p:grpSp>
            <p:sp>
              <p:nvSpPr>
                <p:cNvPr id="45" name="TextBox 44">
                  <a:extLst>
                    <a:ext uri="{FF2B5EF4-FFF2-40B4-BE49-F238E27FC236}">
                      <a16:creationId xmlns:a16="http://schemas.microsoft.com/office/drawing/2014/main" id="{FA3ED6D6-0A7F-E642-B21D-902FEEDB672E}"/>
                    </a:ext>
                  </a:extLst>
                </p:cNvPr>
                <p:cNvSpPr txBox="1"/>
                <p:nvPr/>
              </p:nvSpPr>
              <p:spPr>
                <a:xfrm>
                  <a:off x="392987" y="2137974"/>
                  <a:ext cx="2136458" cy="445992"/>
                </a:xfrm>
                <a:prstGeom prst="rect">
                  <a:avLst/>
                </a:prstGeom>
                <a:noFill/>
              </p:spPr>
              <p:txBody>
                <a:bodyPr wrap="square" rtlCol="0">
                  <a:spAutoFit/>
                </a:bodyPr>
                <a:lstStyle/>
                <a:p>
                  <a:pPr algn="ctr"/>
                  <a:r>
                    <a:rPr lang="en-US" sz="1050" dirty="0">
                      <a:latin typeface="Arial" pitchFamily="34" charset="0"/>
                      <a:cs typeface="Arial" pitchFamily="34" charset="0"/>
                    </a:rPr>
                    <a:t>Align to Microbial Genomes</a:t>
                  </a:r>
                </a:p>
                <a:p>
                  <a:pPr algn="ctr"/>
                  <a:r>
                    <a:rPr lang="en-US" sz="900" i="1" dirty="0">
                      <a:cs typeface="Arial" pitchFamily="34" charset="0"/>
                    </a:rPr>
                    <a:t>(</a:t>
                  </a:r>
                  <a:r>
                    <a:rPr lang="en-US" sz="900" i="1" dirty="0" err="1">
                      <a:cs typeface="Arial" pitchFamily="34" charset="0"/>
                    </a:rPr>
                    <a:t>PathoScope</a:t>
                  </a:r>
                  <a:r>
                    <a:rPr lang="en-US" sz="900" i="1" dirty="0">
                      <a:cs typeface="Arial" pitchFamily="34" charset="0"/>
                    </a:rPr>
                    <a:t>; Hong et al., 2014)</a:t>
                  </a:r>
                  <a:endParaRPr lang="en-US" sz="900" i="1" dirty="0">
                    <a:latin typeface="Arial" pitchFamily="34" charset="0"/>
                    <a:cs typeface="Arial" pitchFamily="34" charset="0"/>
                  </a:endParaRPr>
                </a:p>
              </p:txBody>
            </p:sp>
          </p:grpSp>
          <p:grpSp>
            <p:nvGrpSpPr>
              <p:cNvPr id="38" name="Group 37">
                <a:extLst>
                  <a:ext uri="{FF2B5EF4-FFF2-40B4-BE49-F238E27FC236}">
                    <a16:creationId xmlns:a16="http://schemas.microsoft.com/office/drawing/2014/main" id="{90102B37-4B3F-D04E-BF4F-678F776453CB}"/>
                  </a:ext>
                </a:extLst>
              </p:cNvPr>
              <p:cNvGrpSpPr/>
              <p:nvPr/>
            </p:nvGrpSpPr>
            <p:grpSpPr>
              <a:xfrm>
                <a:off x="1682836" y="3425613"/>
                <a:ext cx="2136458" cy="1066674"/>
                <a:chOff x="1682836" y="3425613"/>
                <a:chExt cx="2136458" cy="1066674"/>
              </a:xfrm>
            </p:grpSpPr>
            <p:pic>
              <p:nvPicPr>
                <p:cNvPr id="42" name="Picture 41">
                  <a:extLst>
                    <a:ext uri="{FF2B5EF4-FFF2-40B4-BE49-F238E27FC236}">
                      <a16:creationId xmlns:a16="http://schemas.microsoft.com/office/drawing/2014/main" id="{ED3724BC-8930-4D4B-9957-4E3ACDDF20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3021" y="3818689"/>
                  <a:ext cx="1916090" cy="673598"/>
                </a:xfrm>
                <a:prstGeom prst="rect">
                  <a:avLst/>
                </a:prstGeom>
              </p:spPr>
            </p:pic>
            <p:sp>
              <p:nvSpPr>
                <p:cNvPr id="43" name="TextBox 42">
                  <a:extLst>
                    <a:ext uri="{FF2B5EF4-FFF2-40B4-BE49-F238E27FC236}">
                      <a16:creationId xmlns:a16="http://schemas.microsoft.com/office/drawing/2014/main" id="{F2709F4E-7BFC-624A-8D53-359FB6E4678C}"/>
                    </a:ext>
                  </a:extLst>
                </p:cNvPr>
                <p:cNvSpPr txBox="1"/>
                <p:nvPr/>
              </p:nvSpPr>
              <p:spPr>
                <a:xfrm>
                  <a:off x="1682836" y="3425613"/>
                  <a:ext cx="2136458" cy="655871"/>
                </a:xfrm>
                <a:prstGeom prst="rect">
                  <a:avLst/>
                </a:prstGeom>
                <a:noFill/>
              </p:spPr>
              <p:txBody>
                <a:bodyPr wrap="square" rtlCol="0">
                  <a:spAutoFit/>
                </a:bodyPr>
                <a:lstStyle/>
                <a:p>
                  <a:pPr algn="ctr"/>
                  <a:r>
                    <a:rPr lang="en-US" sz="1050" dirty="0">
                      <a:latin typeface="Arial" pitchFamily="34" charset="0"/>
                      <a:cs typeface="Arial" pitchFamily="34" charset="0"/>
                    </a:rPr>
                    <a:t>Bayesian Mixture Modeling</a:t>
                  </a:r>
                </a:p>
                <a:p>
                  <a:pPr algn="ctr"/>
                  <a:r>
                    <a:rPr lang="en-US" sz="1050" i="1" dirty="0"/>
                    <a:t>(</a:t>
                  </a:r>
                  <a:r>
                    <a:rPr lang="en-US" sz="1050" i="1" dirty="0" err="1"/>
                    <a:t>PahoID</a:t>
                  </a:r>
                  <a:r>
                    <a:rPr lang="en-US" sz="1050" i="1" dirty="0"/>
                    <a:t>; Francis et al., 2013)</a:t>
                  </a:r>
                </a:p>
                <a:p>
                  <a:pPr algn="ctr"/>
                  <a:endParaRPr lang="en-US" sz="1050" dirty="0">
                    <a:latin typeface="Arial" pitchFamily="34" charset="0"/>
                    <a:cs typeface="Arial" pitchFamily="34" charset="0"/>
                  </a:endParaRPr>
                </a:p>
              </p:txBody>
            </p:sp>
          </p:grpSp>
          <p:grpSp>
            <p:nvGrpSpPr>
              <p:cNvPr id="39" name="Group 38">
                <a:extLst>
                  <a:ext uri="{FF2B5EF4-FFF2-40B4-BE49-F238E27FC236}">
                    <a16:creationId xmlns:a16="http://schemas.microsoft.com/office/drawing/2014/main" id="{308E6E7F-DE43-D747-9D05-FE389FA197F8}"/>
                  </a:ext>
                </a:extLst>
              </p:cNvPr>
              <p:cNvGrpSpPr/>
              <p:nvPr/>
            </p:nvGrpSpPr>
            <p:grpSpPr>
              <a:xfrm>
                <a:off x="1701566" y="4417768"/>
                <a:ext cx="2136458" cy="1859842"/>
                <a:chOff x="1701566" y="4417768"/>
                <a:chExt cx="2136458" cy="1859842"/>
              </a:xfrm>
            </p:grpSpPr>
            <p:pic>
              <p:nvPicPr>
                <p:cNvPr id="40" name="Picture 39">
                  <a:extLst>
                    <a:ext uri="{FF2B5EF4-FFF2-40B4-BE49-F238E27FC236}">
                      <a16:creationId xmlns:a16="http://schemas.microsoft.com/office/drawing/2014/main" id="{F1667382-5E2E-434A-A534-D6AC03CB11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5023" y="4837773"/>
                  <a:ext cx="1949546" cy="1439837"/>
                </a:xfrm>
                <a:prstGeom prst="rect">
                  <a:avLst/>
                </a:prstGeom>
              </p:spPr>
            </p:pic>
            <p:sp>
              <p:nvSpPr>
                <p:cNvPr id="41" name="TextBox 40">
                  <a:extLst>
                    <a:ext uri="{FF2B5EF4-FFF2-40B4-BE49-F238E27FC236}">
                      <a16:creationId xmlns:a16="http://schemas.microsoft.com/office/drawing/2014/main" id="{DE5F75E5-0EF8-294F-B9B8-C97EFB7D0E8F}"/>
                    </a:ext>
                  </a:extLst>
                </p:cNvPr>
                <p:cNvSpPr txBox="1"/>
                <p:nvPr/>
              </p:nvSpPr>
              <p:spPr>
                <a:xfrm>
                  <a:off x="1701566" y="4417768"/>
                  <a:ext cx="2136458" cy="445992"/>
                </a:xfrm>
                <a:prstGeom prst="rect">
                  <a:avLst/>
                </a:prstGeom>
                <a:noFill/>
              </p:spPr>
              <p:txBody>
                <a:bodyPr wrap="square" rtlCol="0">
                  <a:spAutoFit/>
                </a:bodyPr>
                <a:lstStyle/>
                <a:p>
                  <a:pPr algn="ctr"/>
                  <a:r>
                    <a:rPr lang="en-US" sz="1050" dirty="0">
                      <a:latin typeface="Arial" pitchFamily="34" charset="0"/>
                      <a:cs typeface="Arial" pitchFamily="34" charset="0"/>
                    </a:rPr>
                    <a:t>Microbial Abundance</a:t>
                  </a:r>
                </a:p>
                <a:p>
                  <a:pPr algn="ctr"/>
                  <a:r>
                    <a:rPr lang="en-US" sz="900" i="1" dirty="0">
                      <a:cs typeface="Arial" pitchFamily="34" charset="0"/>
                    </a:rPr>
                    <a:t>(animalcules; Zhao et al. 2021)</a:t>
                  </a:r>
                  <a:endParaRPr lang="en-US" sz="900" i="1" dirty="0">
                    <a:latin typeface="Arial" pitchFamily="34" charset="0"/>
                    <a:cs typeface="Arial" pitchFamily="34" charset="0"/>
                  </a:endParaRPr>
                </a:p>
              </p:txBody>
            </p:sp>
          </p:grpSp>
        </p:grpSp>
      </p:grpSp>
      <p:sp>
        <p:nvSpPr>
          <p:cNvPr id="65" name="Rounded Rectangle 64">
            <a:extLst>
              <a:ext uri="{FF2B5EF4-FFF2-40B4-BE49-F238E27FC236}">
                <a16:creationId xmlns:a16="http://schemas.microsoft.com/office/drawing/2014/main" id="{BB80BB27-1C75-FB4C-87C3-AC39604FE208}"/>
              </a:ext>
            </a:extLst>
          </p:cNvPr>
          <p:cNvSpPr/>
          <p:nvPr/>
        </p:nvSpPr>
        <p:spPr>
          <a:xfrm>
            <a:off x="5963942" y="1754140"/>
            <a:ext cx="2826941" cy="3239594"/>
          </a:xfrm>
          <a:prstGeom prst="roundRect">
            <a:avLst/>
          </a:prstGeom>
          <a:solidFill>
            <a:schemeClr val="bg1">
              <a:lumMod val="85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67" name="Group 66">
            <a:extLst>
              <a:ext uri="{FF2B5EF4-FFF2-40B4-BE49-F238E27FC236}">
                <a16:creationId xmlns:a16="http://schemas.microsoft.com/office/drawing/2014/main" id="{FA8EA06A-57AE-0743-BD7C-327713AE0304}"/>
              </a:ext>
            </a:extLst>
          </p:cNvPr>
          <p:cNvGrpSpPr/>
          <p:nvPr/>
        </p:nvGrpSpPr>
        <p:grpSpPr>
          <a:xfrm>
            <a:off x="6193040" y="1732737"/>
            <a:ext cx="2682555" cy="679538"/>
            <a:chOff x="2685472" y="1986672"/>
            <a:chExt cx="1748672" cy="906051"/>
          </a:xfrm>
        </p:grpSpPr>
        <p:grpSp>
          <p:nvGrpSpPr>
            <p:cNvPr id="75" name="Group 74">
              <a:extLst>
                <a:ext uri="{FF2B5EF4-FFF2-40B4-BE49-F238E27FC236}">
                  <a16:creationId xmlns:a16="http://schemas.microsoft.com/office/drawing/2014/main" id="{6CF787C3-6150-A045-B77D-09A4E30E1A01}"/>
                </a:ext>
              </a:extLst>
            </p:cNvPr>
            <p:cNvGrpSpPr>
              <a:grpSpLocks noChangeAspect="1"/>
            </p:cNvGrpSpPr>
            <p:nvPr/>
          </p:nvGrpSpPr>
          <p:grpSpPr>
            <a:xfrm>
              <a:off x="2685472" y="1986672"/>
              <a:ext cx="1748672" cy="709771"/>
              <a:chOff x="4936035" y="2060448"/>
              <a:chExt cx="2543426" cy="771980"/>
            </a:xfrm>
          </p:grpSpPr>
          <p:sp>
            <p:nvSpPr>
              <p:cNvPr id="77" name="TextBox 76">
                <a:extLst>
                  <a:ext uri="{FF2B5EF4-FFF2-40B4-BE49-F238E27FC236}">
                    <a16:creationId xmlns:a16="http://schemas.microsoft.com/office/drawing/2014/main" id="{AB6AA920-F07B-8F4C-AEF9-7798549E6E51}"/>
                  </a:ext>
                </a:extLst>
              </p:cNvPr>
              <p:cNvSpPr txBox="1"/>
              <p:nvPr/>
            </p:nvSpPr>
            <p:spPr>
              <a:xfrm>
                <a:off x="4936035" y="2060448"/>
                <a:ext cx="2543426" cy="602554"/>
              </a:xfrm>
              <a:prstGeom prst="rect">
                <a:avLst/>
              </a:prstGeom>
              <a:noFill/>
            </p:spPr>
            <p:txBody>
              <a:bodyPr wrap="square" rtlCol="0">
                <a:spAutoFit/>
              </a:bodyPr>
              <a:lstStyle/>
              <a:p>
                <a:pPr algn="ctr"/>
                <a:r>
                  <a:rPr lang="en-US" sz="1050" dirty="0">
                    <a:latin typeface="Arial" pitchFamily="34" charset="0"/>
                    <a:cs typeface="Arial" pitchFamily="34" charset="0"/>
                  </a:rPr>
                  <a:t>Align to Human Genome</a:t>
                </a:r>
              </a:p>
            </p:txBody>
          </p:sp>
          <p:sp>
            <p:nvSpPr>
              <p:cNvPr id="78" name="Rectangle 77">
                <a:extLst>
                  <a:ext uri="{FF2B5EF4-FFF2-40B4-BE49-F238E27FC236}">
                    <a16:creationId xmlns:a16="http://schemas.microsoft.com/office/drawing/2014/main" id="{A739C5BF-74AC-5343-AFAF-D9A3D49C63B0}"/>
                  </a:ext>
                </a:extLst>
              </p:cNvPr>
              <p:cNvSpPr/>
              <p:nvPr/>
            </p:nvSpPr>
            <p:spPr>
              <a:xfrm>
                <a:off x="6257704" y="2608405"/>
                <a:ext cx="252877"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9" name="Rectangle 78">
                <a:extLst>
                  <a:ext uri="{FF2B5EF4-FFF2-40B4-BE49-F238E27FC236}">
                    <a16:creationId xmlns:a16="http://schemas.microsoft.com/office/drawing/2014/main" id="{FF481B0D-73F5-2045-BF8D-745FF1CF63F9}"/>
                  </a:ext>
                </a:extLst>
              </p:cNvPr>
              <p:cNvSpPr/>
              <p:nvPr/>
            </p:nvSpPr>
            <p:spPr>
              <a:xfrm>
                <a:off x="5515951" y="2449448"/>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0" name="Rectangle 79">
                <a:extLst>
                  <a:ext uri="{FF2B5EF4-FFF2-40B4-BE49-F238E27FC236}">
                    <a16:creationId xmlns:a16="http://schemas.microsoft.com/office/drawing/2014/main" id="{AE728D71-AFFB-B34F-AA4E-5C44DC465643}"/>
                  </a:ext>
                </a:extLst>
              </p:cNvPr>
              <p:cNvSpPr/>
              <p:nvPr/>
            </p:nvSpPr>
            <p:spPr>
              <a:xfrm>
                <a:off x="5597369" y="2528738"/>
                <a:ext cx="268181" cy="46192"/>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1" name="Rectangle 80">
                <a:extLst>
                  <a:ext uri="{FF2B5EF4-FFF2-40B4-BE49-F238E27FC236}">
                    <a16:creationId xmlns:a16="http://schemas.microsoft.com/office/drawing/2014/main" id="{B0F8F174-9EF8-DE49-9C75-DD5C6AD7A066}"/>
                  </a:ext>
                </a:extLst>
              </p:cNvPr>
              <p:cNvSpPr/>
              <p:nvPr/>
            </p:nvSpPr>
            <p:spPr>
              <a:xfrm>
                <a:off x="6053179" y="2608405"/>
                <a:ext cx="156132"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ectangle 81">
                <a:extLst>
                  <a:ext uri="{FF2B5EF4-FFF2-40B4-BE49-F238E27FC236}">
                    <a16:creationId xmlns:a16="http://schemas.microsoft.com/office/drawing/2014/main" id="{E4BE406D-08C6-4343-99B9-1851D5FF9339}"/>
                  </a:ext>
                </a:extLst>
              </p:cNvPr>
              <p:cNvSpPr/>
              <p:nvPr/>
            </p:nvSpPr>
            <p:spPr>
              <a:xfrm>
                <a:off x="5658775" y="2681138"/>
                <a:ext cx="20330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3" name="Rectangle 82">
                <a:extLst>
                  <a:ext uri="{FF2B5EF4-FFF2-40B4-BE49-F238E27FC236}">
                    <a16:creationId xmlns:a16="http://schemas.microsoft.com/office/drawing/2014/main" id="{41B3C1DA-8A47-D541-9723-1F1887B64715}"/>
                  </a:ext>
                </a:extLst>
              </p:cNvPr>
              <p:cNvSpPr/>
              <p:nvPr/>
            </p:nvSpPr>
            <p:spPr>
              <a:xfrm>
                <a:off x="5257453" y="2528737"/>
                <a:ext cx="29464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4" name="Rectangle 83">
                <a:extLst>
                  <a:ext uri="{FF2B5EF4-FFF2-40B4-BE49-F238E27FC236}">
                    <a16:creationId xmlns:a16="http://schemas.microsoft.com/office/drawing/2014/main" id="{FB06B399-7B26-0E4A-BF1D-B2E24C2F177B}"/>
                  </a:ext>
                </a:extLst>
              </p:cNvPr>
              <p:cNvSpPr/>
              <p:nvPr/>
            </p:nvSpPr>
            <p:spPr>
              <a:xfrm>
                <a:off x="5314604" y="2608405"/>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5" name="Rectangle 84">
                <a:extLst>
                  <a:ext uri="{FF2B5EF4-FFF2-40B4-BE49-F238E27FC236}">
                    <a16:creationId xmlns:a16="http://schemas.microsoft.com/office/drawing/2014/main" id="{7B73EDF1-A486-9744-8F5A-EC3E25FF1984}"/>
                  </a:ext>
                </a:extLst>
              </p:cNvPr>
              <p:cNvSpPr/>
              <p:nvPr/>
            </p:nvSpPr>
            <p:spPr>
              <a:xfrm>
                <a:off x="4984550" y="2680028"/>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6" name="Rectangle 85">
                <a:extLst>
                  <a:ext uri="{FF2B5EF4-FFF2-40B4-BE49-F238E27FC236}">
                    <a16:creationId xmlns:a16="http://schemas.microsoft.com/office/drawing/2014/main" id="{4FD22492-994B-2344-91BF-B461613094B8}"/>
                  </a:ext>
                </a:extLst>
              </p:cNvPr>
              <p:cNvSpPr/>
              <p:nvPr/>
            </p:nvSpPr>
            <p:spPr>
              <a:xfrm rot="10800000">
                <a:off x="6318089" y="2680027"/>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7" name="Rectangle 86">
                <a:extLst>
                  <a:ext uri="{FF2B5EF4-FFF2-40B4-BE49-F238E27FC236}">
                    <a16:creationId xmlns:a16="http://schemas.microsoft.com/office/drawing/2014/main" id="{DCF4CE4C-4ED1-294F-8AF8-F9DB1FD42D16}"/>
                  </a:ext>
                </a:extLst>
              </p:cNvPr>
              <p:cNvSpPr/>
              <p:nvPr/>
            </p:nvSpPr>
            <p:spPr>
              <a:xfrm rot="10800000">
                <a:off x="6536466" y="2605962"/>
                <a:ext cx="305075" cy="45720"/>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8" name="Rectangle 87">
                <a:extLst>
                  <a:ext uri="{FF2B5EF4-FFF2-40B4-BE49-F238E27FC236}">
                    <a16:creationId xmlns:a16="http://schemas.microsoft.com/office/drawing/2014/main" id="{97E8FD8B-764E-6C4A-AE6A-CF5464ED8BA1}"/>
                  </a:ext>
                </a:extLst>
              </p:cNvPr>
              <p:cNvSpPr/>
              <p:nvPr/>
            </p:nvSpPr>
            <p:spPr>
              <a:xfrm rot="10800000">
                <a:off x="6291900" y="2528733"/>
                <a:ext cx="364332"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9" name="Rectangle 88">
                <a:extLst>
                  <a:ext uri="{FF2B5EF4-FFF2-40B4-BE49-F238E27FC236}">
                    <a16:creationId xmlns:a16="http://schemas.microsoft.com/office/drawing/2014/main" id="{C1B8294C-57A9-2648-AD6D-B11887C25906}"/>
                  </a:ext>
                </a:extLst>
              </p:cNvPr>
              <p:cNvSpPr/>
              <p:nvPr/>
            </p:nvSpPr>
            <p:spPr>
              <a:xfrm rot="10800000">
                <a:off x="6268286" y="2449231"/>
                <a:ext cx="316508"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0" name="Rectangle 89">
                <a:extLst>
                  <a:ext uri="{FF2B5EF4-FFF2-40B4-BE49-F238E27FC236}">
                    <a16:creationId xmlns:a16="http://schemas.microsoft.com/office/drawing/2014/main" id="{C024E612-1869-DB45-BED7-7D64F38CDA9D}"/>
                  </a:ext>
                </a:extLst>
              </p:cNvPr>
              <p:cNvSpPr/>
              <p:nvPr/>
            </p:nvSpPr>
            <p:spPr>
              <a:xfrm rot="10800000">
                <a:off x="6724873" y="2679393"/>
                <a:ext cx="258497"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1" name="Rectangle 90">
                <a:extLst>
                  <a:ext uri="{FF2B5EF4-FFF2-40B4-BE49-F238E27FC236}">
                    <a16:creationId xmlns:a16="http://schemas.microsoft.com/office/drawing/2014/main" id="{B409A8A4-7D26-2649-AB0B-09245E90FDDB}"/>
                  </a:ext>
                </a:extLst>
              </p:cNvPr>
              <p:cNvSpPr/>
              <p:nvPr/>
            </p:nvSpPr>
            <p:spPr>
              <a:xfrm rot="10800000">
                <a:off x="6698624" y="2525720"/>
                <a:ext cx="238979"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2" name="Rectangle 91">
                <a:extLst>
                  <a:ext uri="{FF2B5EF4-FFF2-40B4-BE49-F238E27FC236}">
                    <a16:creationId xmlns:a16="http://schemas.microsoft.com/office/drawing/2014/main" id="{1E303226-6318-524A-9908-C7B595724068}"/>
                  </a:ext>
                </a:extLst>
              </p:cNvPr>
              <p:cNvSpPr/>
              <p:nvPr/>
            </p:nvSpPr>
            <p:spPr>
              <a:xfrm rot="10800000">
                <a:off x="6626712" y="2447307"/>
                <a:ext cx="409783"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3" name="Rectangle 92">
                <a:extLst>
                  <a:ext uri="{FF2B5EF4-FFF2-40B4-BE49-F238E27FC236}">
                    <a16:creationId xmlns:a16="http://schemas.microsoft.com/office/drawing/2014/main" id="{42D03298-01EA-1241-B22D-0821711ED364}"/>
                  </a:ext>
                </a:extLst>
              </p:cNvPr>
              <p:cNvSpPr/>
              <p:nvPr/>
            </p:nvSpPr>
            <p:spPr>
              <a:xfrm rot="10800000">
                <a:off x="6863682" y="2605962"/>
                <a:ext cx="242606" cy="4714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4" name="Rectangle 93">
                <a:extLst>
                  <a:ext uri="{FF2B5EF4-FFF2-40B4-BE49-F238E27FC236}">
                    <a16:creationId xmlns:a16="http://schemas.microsoft.com/office/drawing/2014/main" id="{AB6A626D-0BAA-6C45-A05B-5B2CED1495AE}"/>
                  </a:ext>
                </a:extLst>
              </p:cNvPr>
              <p:cNvSpPr/>
              <p:nvPr/>
            </p:nvSpPr>
            <p:spPr>
              <a:xfrm>
                <a:off x="5220338" y="2447541"/>
                <a:ext cx="265090"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5" name="Rectangle 94">
                <a:extLst>
                  <a:ext uri="{FF2B5EF4-FFF2-40B4-BE49-F238E27FC236}">
                    <a16:creationId xmlns:a16="http://schemas.microsoft.com/office/drawing/2014/main" id="{F679ADE9-4261-894E-937F-C2C79879BCFA}"/>
                  </a:ext>
                </a:extLst>
              </p:cNvPr>
              <p:cNvSpPr/>
              <p:nvPr/>
            </p:nvSpPr>
            <p:spPr>
              <a:xfrm>
                <a:off x="6357252" y="2369912"/>
                <a:ext cx="358426"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6" name="Rectangle 95">
                <a:extLst>
                  <a:ext uri="{FF2B5EF4-FFF2-40B4-BE49-F238E27FC236}">
                    <a16:creationId xmlns:a16="http://schemas.microsoft.com/office/drawing/2014/main" id="{C6B77346-F43F-9D42-8EAA-9DCB874B9986}"/>
                  </a:ext>
                </a:extLst>
              </p:cNvPr>
              <p:cNvSpPr/>
              <p:nvPr/>
            </p:nvSpPr>
            <p:spPr>
              <a:xfrm>
                <a:off x="5536228" y="2362852"/>
                <a:ext cx="328081"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7" name="Rectangle 96">
                <a:extLst>
                  <a:ext uri="{FF2B5EF4-FFF2-40B4-BE49-F238E27FC236}">
                    <a16:creationId xmlns:a16="http://schemas.microsoft.com/office/drawing/2014/main" id="{B8DA22FD-CFE1-FD4C-84DE-4EB498E9ABCD}"/>
                  </a:ext>
                </a:extLst>
              </p:cNvPr>
              <p:cNvSpPr/>
              <p:nvPr/>
            </p:nvSpPr>
            <p:spPr>
              <a:xfrm>
                <a:off x="4936035" y="2786709"/>
                <a:ext cx="2208353"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98" name="Rectangle 97">
                <a:extLst>
                  <a:ext uri="{FF2B5EF4-FFF2-40B4-BE49-F238E27FC236}">
                    <a16:creationId xmlns:a16="http://schemas.microsoft.com/office/drawing/2014/main" id="{466F0C2D-1741-0945-87E0-A6DC75449D8C}"/>
                  </a:ext>
                </a:extLst>
              </p:cNvPr>
              <p:cNvSpPr/>
              <p:nvPr/>
            </p:nvSpPr>
            <p:spPr>
              <a:xfrm>
                <a:off x="6052285" y="2451014"/>
                <a:ext cx="17458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9" name="Rectangle 98">
                <a:extLst>
                  <a:ext uri="{FF2B5EF4-FFF2-40B4-BE49-F238E27FC236}">
                    <a16:creationId xmlns:a16="http://schemas.microsoft.com/office/drawing/2014/main" id="{99536F64-F58E-1944-B0D6-055A56556AD3}"/>
                  </a:ext>
                </a:extLst>
              </p:cNvPr>
              <p:cNvSpPr/>
              <p:nvPr/>
            </p:nvSpPr>
            <p:spPr>
              <a:xfrm>
                <a:off x="5402946" y="2682699"/>
                <a:ext cx="213541"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ectangle 99">
                <a:extLst>
                  <a:ext uri="{FF2B5EF4-FFF2-40B4-BE49-F238E27FC236}">
                    <a16:creationId xmlns:a16="http://schemas.microsoft.com/office/drawing/2014/main" id="{65BEB627-66D2-FE40-8C2E-3F9B33F8D7F5}"/>
                  </a:ext>
                </a:extLst>
              </p:cNvPr>
              <p:cNvSpPr/>
              <p:nvPr/>
            </p:nvSpPr>
            <p:spPr>
              <a:xfrm>
                <a:off x="6053179" y="2528101"/>
                <a:ext cx="17458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1" name="Rectangle 100">
                <a:extLst>
                  <a:ext uri="{FF2B5EF4-FFF2-40B4-BE49-F238E27FC236}">
                    <a16:creationId xmlns:a16="http://schemas.microsoft.com/office/drawing/2014/main" id="{EF225B86-F8E6-F245-A3C8-9D23B57DF041}"/>
                  </a:ext>
                </a:extLst>
              </p:cNvPr>
              <p:cNvSpPr/>
              <p:nvPr/>
            </p:nvSpPr>
            <p:spPr>
              <a:xfrm>
                <a:off x="6049963" y="2367060"/>
                <a:ext cx="245681"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2" name="Rectangle 101">
                <a:extLst>
                  <a:ext uri="{FF2B5EF4-FFF2-40B4-BE49-F238E27FC236}">
                    <a16:creationId xmlns:a16="http://schemas.microsoft.com/office/drawing/2014/main" id="{7F55AED1-DCD4-D74A-8140-97A22EDEAFA6}"/>
                  </a:ext>
                </a:extLst>
              </p:cNvPr>
              <p:cNvSpPr/>
              <p:nvPr/>
            </p:nvSpPr>
            <p:spPr>
              <a:xfrm>
                <a:off x="4987373" y="2607393"/>
                <a:ext cx="24140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3" name="Rectangle 102">
                <a:extLst>
                  <a:ext uri="{FF2B5EF4-FFF2-40B4-BE49-F238E27FC236}">
                    <a16:creationId xmlns:a16="http://schemas.microsoft.com/office/drawing/2014/main" id="{ADE2C90C-C209-864E-9C89-50537ADE9C0E}"/>
                  </a:ext>
                </a:extLst>
              </p:cNvPr>
              <p:cNvSpPr/>
              <p:nvPr/>
            </p:nvSpPr>
            <p:spPr>
              <a:xfrm>
                <a:off x="5770461" y="2608405"/>
                <a:ext cx="88918"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4" name="Rectangle 103">
                <a:extLst>
                  <a:ext uri="{FF2B5EF4-FFF2-40B4-BE49-F238E27FC236}">
                    <a16:creationId xmlns:a16="http://schemas.microsoft.com/office/drawing/2014/main" id="{47870BA9-8F0A-7345-AB2B-4063F819325A}"/>
                  </a:ext>
                </a:extLst>
              </p:cNvPr>
              <p:cNvSpPr/>
              <p:nvPr/>
            </p:nvSpPr>
            <p:spPr>
              <a:xfrm>
                <a:off x="6058639" y="2682726"/>
                <a:ext cx="20330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05" name="Straight Connector 104">
                <a:extLst>
                  <a:ext uri="{FF2B5EF4-FFF2-40B4-BE49-F238E27FC236}">
                    <a16:creationId xmlns:a16="http://schemas.microsoft.com/office/drawing/2014/main" id="{D72F92F4-CE58-0148-878C-95834929C21C}"/>
                  </a:ext>
                </a:extLst>
              </p:cNvPr>
              <p:cNvCxnSpPr/>
              <p:nvPr/>
            </p:nvCxnSpPr>
            <p:spPr>
              <a:xfrm>
                <a:off x="5864309" y="2385712"/>
                <a:ext cx="185654" cy="4208"/>
              </a:xfrm>
              <a:prstGeom prst="line">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6" name="Straight Connector 105">
                <a:extLst>
                  <a:ext uri="{FF2B5EF4-FFF2-40B4-BE49-F238E27FC236}">
                    <a16:creationId xmlns:a16="http://schemas.microsoft.com/office/drawing/2014/main" id="{40CCF767-89B4-D945-8BB0-8882A90AE8F8}"/>
                  </a:ext>
                </a:extLst>
              </p:cNvPr>
              <p:cNvCxnSpPr/>
              <p:nvPr/>
            </p:nvCxnSpPr>
            <p:spPr>
              <a:xfrm>
                <a:off x="5874377" y="2472308"/>
                <a:ext cx="177908" cy="1566"/>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7" name="Straight Connector 106">
                <a:extLst>
                  <a:ext uri="{FF2B5EF4-FFF2-40B4-BE49-F238E27FC236}">
                    <a16:creationId xmlns:a16="http://schemas.microsoft.com/office/drawing/2014/main" id="{620CBCC9-FD58-D540-AD68-472F5F865F12}"/>
                  </a:ext>
                </a:extLst>
              </p:cNvPr>
              <p:cNvCxnSpPr/>
              <p:nvPr/>
            </p:nvCxnSpPr>
            <p:spPr>
              <a:xfrm flipV="1">
                <a:off x="5865550" y="2550961"/>
                <a:ext cx="187629" cy="873"/>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8" name="Straight Connector 107">
                <a:extLst>
                  <a:ext uri="{FF2B5EF4-FFF2-40B4-BE49-F238E27FC236}">
                    <a16:creationId xmlns:a16="http://schemas.microsoft.com/office/drawing/2014/main" id="{E0E1C52A-585B-3B4F-849F-B5ABC2619069}"/>
                  </a:ext>
                </a:extLst>
              </p:cNvPr>
              <p:cNvCxnSpPr/>
              <p:nvPr/>
            </p:nvCxnSpPr>
            <p:spPr>
              <a:xfrm>
                <a:off x="5859379" y="2631265"/>
                <a:ext cx="193800" cy="0"/>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9" name="Straight Connector 108">
                <a:extLst>
                  <a:ext uri="{FF2B5EF4-FFF2-40B4-BE49-F238E27FC236}">
                    <a16:creationId xmlns:a16="http://schemas.microsoft.com/office/drawing/2014/main" id="{E40A44FA-91F3-9240-8A30-080D9617AB08}"/>
                  </a:ext>
                </a:extLst>
              </p:cNvPr>
              <p:cNvCxnSpPr/>
              <p:nvPr/>
            </p:nvCxnSpPr>
            <p:spPr>
              <a:xfrm>
                <a:off x="5862084" y="2703998"/>
                <a:ext cx="196555" cy="1588"/>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grpSp>
        <p:sp>
          <p:nvSpPr>
            <p:cNvPr id="76" name="Rectangle 75">
              <a:extLst>
                <a:ext uri="{FF2B5EF4-FFF2-40B4-BE49-F238E27FC236}">
                  <a16:creationId xmlns:a16="http://schemas.microsoft.com/office/drawing/2014/main" id="{E8AD6C20-53E5-A648-95AD-AE384C3281E2}"/>
                </a:ext>
              </a:extLst>
            </p:cNvPr>
            <p:cNvSpPr/>
            <p:nvPr/>
          </p:nvSpPr>
          <p:spPr>
            <a:xfrm>
              <a:off x="3206706" y="2646502"/>
              <a:ext cx="468309" cy="246221"/>
            </a:xfrm>
            <a:prstGeom prst="rect">
              <a:avLst/>
            </a:prstGeom>
          </p:spPr>
          <p:txBody>
            <a:bodyPr wrap="none">
              <a:spAutoFit/>
            </a:bodyPr>
            <a:lstStyle/>
            <a:p>
              <a:r>
                <a:rPr lang="en-US" sz="600" dirty="0">
                  <a:latin typeface="Arial"/>
                  <a:cs typeface="Arial"/>
                </a:rPr>
                <a:t>Human</a:t>
              </a:r>
              <a:endParaRPr lang="en-US" sz="600">
                <a:latin typeface="Arial"/>
                <a:cs typeface="Arial"/>
              </a:endParaRPr>
            </a:p>
          </p:txBody>
        </p:sp>
      </p:grpSp>
      <p:grpSp>
        <p:nvGrpSpPr>
          <p:cNvPr id="68" name="Group 67">
            <a:extLst>
              <a:ext uri="{FF2B5EF4-FFF2-40B4-BE49-F238E27FC236}">
                <a16:creationId xmlns:a16="http://schemas.microsoft.com/office/drawing/2014/main" id="{A0F0C498-B665-844C-913B-32FB16D14D96}"/>
              </a:ext>
            </a:extLst>
          </p:cNvPr>
          <p:cNvGrpSpPr/>
          <p:nvPr/>
        </p:nvGrpSpPr>
        <p:grpSpPr>
          <a:xfrm>
            <a:off x="5833745" y="2329193"/>
            <a:ext cx="3087333" cy="1251906"/>
            <a:chOff x="5201742" y="3173341"/>
            <a:chExt cx="2674468" cy="1656595"/>
          </a:xfrm>
        </p:grpSpPr>
        <p:pic>
          <p:nvPicPr>
            <p:cNvPr id="73" name="Picture 72">
              <a:extLst>
                <a:ext uri="{FF2B5EF4-FFF2-40B4-BE49-F238E27FC236}">
                  <a16:creationId xmlns:a16="http://schemas.microsoft.com/office/drawing/2014/main" id="{AC702C48-E17E-8B49-B9E3-70D78319A9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5764" y="3655785"/>
              <a:ext cx="2387901" cy="1174151"/>
            </a:xfrm>
            <a:prstGeom prst="rect">
              <a:avLst/>
            </a:prstGeom>
          </p:spPr>
        </p:pic>
        <p:sp>
          <p:nvSpPr>
            <p:cNvPr id="74" name="TextBox 73">
              <a:extLst>
                <a:ext uri="{FF2B5EF4-FFF2-40B4-BE49-F238E27FC236}">
                  <a16:creationId xmlns:a16="http://schemas.microsoft.com/office/drawing/2014/main" id="{2292AB96-5383-9842-80CC-2178971F5506}"/>
                </a:ext>
              </a:extLst>
            </p:cNvPr>
            <p:cNvSpPr txBox="1"/>
            <p:nvPr/>
          </p:nvSpPr>
          <p:spPr>
            <a:xfrm>
              <a:off x="5201742" y="3173341"/>
              <a:ext cx="2674468" cy="763627"/>
            </a:xfrm>
            <a:prstGeom prst="rect">
              <a:avLst/>
            </a:prstGeom>
            <a:noFill/>
          </p:spPr>
          <p:txBody>
            <a:bodyPr wrap="square" rtlCol="0">
              <a:spAutoFit/>
            </a:bodyPr>
            <a:lstStyle/>
            <a:p>
              <a:pPr algn="ctr"/>
              <a:r>
                <a:rPr lang="en-US" sz="1050" dirty="0">
                  <a:latin typeface="Arial" pitchFamily="34" charset="0"/>
                  <a:cs typeface="Arial" pitchFamily="34" charset="0"/>
                </a:rPr>
                <a:t>Sparse Baysian Factor Analysis </a:t>
              </a:r>
            </a:p>
            <a:p>
              <a:pPr algn="ctr"/>
              <a:r>
                <a:rPr lang="en-US" sz="1050" i="1" dirty="0"/>
                <a:t>(ASSIGN; Shen et al. 2015)</a:t>
              </a:r>
            </a:p>
            <a:p>
              <a:pPr algn="ctr"/>
              <a:endParaRPr lang="en-US" sz="1050" dirty="0">
                <a:latin typeface="Arial" pitchFamily="34" charset="0"/>
                <a:cs typeface="Arial" pitchFamily="34" charset="0"/>
              </a:endParaRPr>
            </a:p>
          </p:txBody>
        </p:sp>
      </p:grpSp>
      <p:grpSp>
        <p:nvGrpSpPr>
          <p:cNvPr id="69" name="Group 68">
            <a:extLst>
              <a:ext uri="{FF2B5EF4-FFF2-40B4-BE49-F238E27FC236}">
                <a16:creationId xmlns:a16="http://schemas.microsoft.com/office/drawing/2014/main" id="{51B43F65-0468-FF43-BA63-40DE546FEFBD}"/>
              </a:ext>
            </a:extLst>
          </p:cNvPr>
          <p:cNvGrpSpPr/>
          <p:nvPr/>
        </p:nvGrpSpPr>
        <p:grpSpPr>
          <a:xfrm>
            <a:off x="6230727" y="3581100"/>
            <a:ext cx="2293011" cy="1427262"/>
            <a:chOff x="5708481" y="4735852"/>
            <a:chExt cx="1850861" cy="1903016"/>
          </a:xfrm>
        </p:grpSpPr>
        <p:pic>
          <p:nvPicPr>
            <p:cNvPr id="71" name="Picture 70">
              <a:extLst>
                <a:ext uri="{FF2B5EF4-FFF2-40B4-BE49-F238E27FC236}">
                  <a16:creationId xmlns:a16="http://schemas.microsoft.com/office/drawing/2014/main" id="{D3CCA672-D404-1448-8E88-01794BBB0C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8792" y="5178896"/>
              <a:ext cx="1850550" cy="1459972"/>
            </a:xfrm>
            <a:prstGeom prst="rect">
              <a:avLst/>
            </a:prstGeom>
          </p:spPr>
        </p:pic>
        <p:sp>
          <p:nvSpPr>
            <p:cNvPr id="72" name="TextBox 71">
              <a:extLst>
                <a:ext uri="{FF2B5EF4-FFF2-40B4-BE49-F238E27FC236}">
                  <a16:creationId xmlns:a16="http://schemas.microsoft.com/office/drawing/2014/main" id="{3486B8E3-9625-D94B-AB1B-6D1D6D21E9AE}"/>
                </a:ext>
              </a:extLst>
            </p:cNvPr>
            <p:cNvSpPr txBox="1"/>
            <p:nvPr/>
          </p:nvSpPr>
          <p:spPr>
            <a:xfrm>
              <a:off x="5708481" y="4735852"/>
              <a:ext cx="1850570" cy="523220"/>
            </a:xfrm>
            <a:prstGeom prst="rect">
              <a:avLst/>
            </a:prstGeom>
            <a:noFill/>
          </p:spPr>
          <p:txBody>
            <a:bodyPr wrap="square" rtlCol="0">
              <a:spAutoFit/>
            </a:bodyPr>
            <a:lstStyle/>
            <a:p>
              <a:pPr algn="ctr"/>
              <a:r>
                <a:rPr lang="en-US" sz="1050" dirty="0">
                  <a:latin typeface="Arial" pitchFamily="34" charset="0"/>
                  <a:cs typeface="Arial" pitchFamily="34" charset="0"/>
                </a:rPr>
                <a:t>Immune Pathway Activity</a:t>
              </a:r>
            </a:p>
            <a:p>
              <a:pPr algn="ctr"/>
              <a:r>
                <a:rPr lang="en-US" sz="900" i="1" dirty="0">
                  <a:cs typeface="Arial" pitchFamily="34" charset="0"/>
                </a:rPr>
                <a:t>(Johnson et al., 2021)</a:t>
              </a:r>
              <a:endParaRPr lang="en-US" sz="900" i="1" dirty="0">
                <a:latin typeface="Arial" pitchFamily="34" charset="0"/>
                <a:cs typeface="Arial" pitchFamily="34" charset="0"/>
              </a:endParaRPr>
            </a:p>
          </p:txBody>
        </p:sp>
      </p:grpSp>
      <p:sp>
        <p:nvSpPr>
          <p:cNvPr id="70" name="TextBox 69">
            <a:extLst>
              <a:ext uri="{FF2B5EF4-FFF2-40B4-BE49-F238E27FC236}">
                <a16:creationId xmlns:a16="http://schemas.microsoft.com/office/drawing/2014/main" id="{BB93F0E1-ED0C-1C49-B89F-D02000333CEE}"/>
              </a:ext>
            </a:extLst>
          </p:cNvPr>
          <p:cNvSpPr txBox="1"/>
          <p:nvPr/>
        </p:nvSpPr>
        <p:spPr>
          <a:xfrm>
            <a:off x="6697777" y="1444820"/>
            <a:ext cx="1556836" cy="369332"/>
          </a:xfrm>
          <a:prstGeom prst="rect">
            <a:avLst/>
          </a:prstGeom>
          <a:noFill/>
        </p:spPr>
        <p:txBody>
          <a:bodyPr wrap="none" rtlCol="0">
            <a:spAutoFit/>
          </a:bodyPr>
          <a:lstStyle/>
          <a:p>
            <a:r>
              <a:rPr lang="en-US" sz="1800" dirty="0">
                <a:latin typeface="Arial"/>
                <a:cs typeface="Arial"/>
              </a:rPr>
              <a:t>Host Profiling</a:t>
            </a:r>
          </a:p>
        </p:txBody>
      </p:sp>
      <p:sp>
        <p:nvSpPr>
          <p:cNvPr id="110" name="Down Arrow 109">
            <a:extLst>
              <a:ext uri="{FF2B5EF4-FFF2-40B4-BE49-F238E27FC236}">
                <a16:creationId xmlns:a16="http://schemas.microsoft.com/office/drawing/2014/main" id="{1925A388-AFF7-6140-9C7C-E0E26B8D7922}"/>
              </a:ext>
            </a:extLst>
          </p:cNvPr>
          <p:cNvSpPr/>
          <p:nvPr/>
        </p:nvSpPr>
        <p:spPr>
          <a:xfrm rot="18259679">
            <a:off x="5629460" y="877000"/>
            <a:ext cx="164519" cy="114130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1" name="Down Arrow 110">
            <a:extLst>
              <a:ext uri="{FF2B5EF4-FFF2-40B4-BE49-F238E27FC236}">
                <a16:creationId xmlns:a16="http://schemas.microsoft.com/office/drawing/2014/main" id="{61D06FE3-B7ED-374C-9B78-A397FC31F5BA}"/>
              </a:ext>
            </a:extLst>
          </p:cNvPr>
          <p:cNvSpPr/>
          <p:nvPr/>
        </p:nvSpPr>
        <p:spPr>
          <a:xfrm rot="5400000">
            <a:off x="3331280" y="1549810"/>
            <a:ext cx="178860" cy="1055657"/>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2" name="TextBox 111">
            <a:extLst>
              <a:ext uri="{FF2B5EF4-FFF2-40B4-BE49-F238E27FC236}">
                <a16:creationId xmlns:a16="http://schemas.microsoft.com/office/drawing/2014/main" id="{0A853A24-92A5-A443-9FF6-85E3D9FC718A}"/>
              </a:ext>
            </a:extLst>
          </p:cNvPr>
          <p:cNvSpPr txBox="1"/>
          <p:nvPr/>
        </p:nvSpPr>
        <p:spPr>
          <a:xfrm>
            <a:off x="4335722" y="1988209"/>
            <a:ext cx="463588" cy="196208"/>
          </a:xfrm>
          <a:prstGeom prst="rect">
            <a:avLst/>
          </a:prstGeom>
          <a:noFill/>
        </p:spPr>
        <p:txBody>
          <a:bodyPr wrap="none" rtlCol="0">
            <a:spAutoFit/>
          </a:bodyPr>
          <a:lstStyle/>
          <a:p>
            <a:r>
              <a:rPr lang="en-US" sz="675" dirty="0"/>
              <a:t>Human</a:t>
            </a:r>
          </a:p>
        </p:txBody>
      </p:sp>
      <p:sp>
        <p:nvSpPr>
          <p:cNvPr id="113" name="Down Arrow 112">
            <a:extLst>
              <a:ext uri="{FF2B5EF4-FFF2-40B4-BE49-F238E27FC236}">
                <a16:creationId xmlns:a16="http://schemas.microsoft.com/office/drawing/2014/main" id="{E5859CF2-CAB7-F049-8CC2-4E6017CD80DB}"/>
              </a:ext>
            </a:extLst>
          </p:cNvPr>
          <p:cNvSpPr/>
          <p:nvPr/>
        </p:nvSpPr>
        <p:spPr>
          <a:xfrm rot="16200000">
            <a:off x="5389955" y="1633688"/>
            <a:ext cx="202561" cy="864199"/>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16" name="Group 115">
            <a:extLst>
              <a:ext uri="{FF2B5EF4-FFF2-40B4-BE49-F238E27FC236}">
                <a16:creationId xmlns:a16="http://schemas.microsoft.com/office/drawing/2014/main" id="{9F1C3C4D-588D-CF4E-886D-4BA2C1819F12}"/>
              </a:ext>
            </a:extLst>
          </p:cNvPr>
          <p:cNvGrpSpPr/>
          <p:nvPr/>
        </p:nvGrpSpPr>
        <p:grpSpPr>
          <a:xfrm>
            <a:off x="2939356" y="2242264"/>
            <a:ext cx="3215289" cy="2695977"/>
            <a:chOff x="3079649" y="2867221"/>
            <a:chExt cx="2835799" cy="3241362"/>
          </a:xfrm>
        </p:grpSpPr>
        <p:grpSp>
          <p:nvGrpSpPr>
            <p:cNvPr id="117" name="Group 116">
              <a:extLst>
                <a:ext uri="{FF2B5EF4-FFF2-40B4-BE49-F238E27FC236}">
                  <a16:creationId xmlns:a16="http://schemas.microsoft.com/office/drawing/2014/main" id="{02271D7D-57D5-5241-8699-81EEF0D591AD}"/>
                </a:ext>
              </a:extLst>
            </p:cNvPr>
            <p:cNvGrpSpPr/>
            <p:nvPr/>
          </p:nvGrpSpPr>
          <p:grpSpPr>
            <a:xfrm>
              <a:off x="3079649" y="2867221"/>
              <a:ext cx="2835799" cy="3241362"/>
              <a:chOff x="3079649" y="2867221"/>
              <a:chExt cx="2835799" cy="3241362"/>
            </a:xfrm>
          </p:grpSpPr>
          <p:grpSp>
            <p:nvGrpSpPr>
              <p:cNvPr id="123" name="Group 122">
                <a:extLst>
                  <a:ext uri="{FF2B5EF4-FFF2-40B4-BE49-F238E27FC236}">
                    <a16:creationId xmlns:a16="http://schemas.microsoft.com/office/drawing/2014/main" id="{8D105870-161A-7641-A98E-340A60040B62}"/>
                  </a:ext>
                </a:extLst>
              </p:cNvPr>
              <p:cNvGrpSpPr/>
              <p:nvPr/>
            </p:nvGrpSpPr>
            <p:grpSpPr>
              <a:xfrm>
                <a:off x="3079649" y="2867221"/>
                <a:ext cx="2835799" cy="3241362"/>
                <a:chOff x="3078120" y="3536892"/>
                <a:chExt cx="2835799" cy="3241362"/>
              </a:xfrm>
            </p:grpSpPr>
            <p:sp>
              <p:nvSpPr>
                <p:cNvPr id="125" name="Rounded Rectangle 124">
                  <a:extLst>
                    <a:ext uri="{FF2B5EF4-FFF2-40B4-BE49-F238E27FC236}">
                      <a16:creationId xmlns:a16="http://schemas.microsoft.com/office/drawing/2014/main" id="{07D0197B-778B-3643-A2D0-E23214269AA1}"/>
                    </a:ext>
                  </a:extLst>
                </p:cNvPr>
                <p:cNvSpPr/>
                <p:nvPr/>
              </p:nvSpPr>
              <p:spPr>
                <a:xfrm>
                  <a:off x="3215660" y="4153293"/>
                  <a:ext cx="2403441" cy="2624961"/>
                </a:xfrm>
                <a:prstGeom prst="roundRect">
                  <a:avLst/>
                </a:prstGeom>
                <a:solidFill>
                  <a:schemeClr val="accent2">
                    <a:lumMod val="20000"/>
                    <a:lumOff val="80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6" name="TextBox 125">
                  <a:extLst>
                    <a:ext uri="{FF2B5EF4-FFF2-40B4-BE49-F238E27FC236}">
                      <a16:creationId xmlns:a16="http://schemas.microsoft.com/office/drawing/2014/main" id="{D545438D-DA64-B04E-AF7F-059353D418EA}"/>
                    </a:ext>
                  </a:extLst>
                </p:cNvPr>
                <p:cNvSpPr txBox="1"/>
                <p:nvPr/>
              </p:nvSpPr>
              <p:spPr>
                <a:xfrm>
                  <a:off x="3078120" y="3536892"/>
                  <a:ext cx="2835799" cy="707887"/>
                </a:xfrm>
                <a:prstGeom prst="rect">
                  <a:avLst/>
                </a:prstGeom>
                <a:noFill/>
              </p:spPr>
              <p:txBody>
                <a:bodyPr wrap="square" rtlCol="0">
                  <a:spAutoFit/>
                </a:bodyPr>
                <a:lstStyle/>
                <a:p>
                  <a:pPr algn="ctr"/>
                  <a:r>
                    <a:rPr lang="en-US" sz="1800" dirty="0">
                      <a:latin typeface="Arial"/>
                      <a:cs typeface="Arial"/>
                    </a:rPr>
                    <a:t>Integrate Results </a:t>
                  </a:r>
                </a:p>
                <a:p>
                  <a:pPr algn="ctr"/>
                  <a:r>
                    <a:rPr lang="en-US" sz="1050" i="1" dirty="0">
                      <a:cs typeface="Arial" pitchFamily="34" charset="0"/>
                    </a:rPr>
                    <a:t>(animalcules; Zhao et al. 2021)</a:t>
                  </a:r>
                  <a:endParaRPr lang="en-US" sz="1050" dirty="0">
                    <a:latin typeface="Arial"/>
                    <a:cs typeface="Arial"/>
                  </a:endParaRPr>
                </a:p>
              </p:txBody>
            </p:sp>
            <p:sp>
              <p:nvSpPr>
                <p:cNvPr id="127" name="TextBox 126">
                  <a:extLst>
                    <a:ext uri="{FF2B5EF4-FFF2-40B4-BE49-F238E27FC236}">
                      <a16:creationId xmlns:a16="http://schemas.microsoft.com/office/drawing/2014/main" id="{02699BED-9D90-A143-B854-2D5FD47E306A}"/>
                    </a:ext>
                  </a:extLst>
                </p:cNvPr>
                <p:cNvSpPr txBox="1"/>
                <p:nvPr/>
              </p:nvSpPr>
              <p:spPr>
                <a:xfrm>
                  <a:off x="3508028" y="4131436"/>
                  <a:ext cx="1845202" cy="338555"/>
                </a:xfrm>
                <a:prstGeom prst="rect">
                  <a:avLst/>
                </a:prstGeom>
                <a:noFill/>
              </p:spPr>
              <p:txBody>
                <a:bodyPr wrap="square" rtlCol="0">
                  <a:spAutoFit/>
                </a:bodyPr>
                <a:lstStyle/>
                <a:p>
                  <a:pPr algn="ctr"/>
                  <a:r>
                    <a:rPr lang="en-US" sz="1050" dirty="0">
                      <a:latin typeface="Arial" pitchFamily="34" charset="0"/>
                      <a:cs typeface="Arial" pitchFamily="34" charset="0"/>
                    </a:rPr>
                    <a:t>Pathway Activation</a:t>
                  </a:r>
                </a:p>
              </p:txBody>
            </p:sp>
          </p:grpSp>
          <p:sp>
            <p:nvSpPr>
              <p:cNvPr id="124" name="TextBox 123">
                <a:extLst>
                  <a:ext uri="{FF2B5EF4-FFF2-40B4-BE49-F238E27FC236}">
                    <a16:creationId xmlns:a16="http://schemas.microsoft.com/office/drawing/2014/main" id="{79FB6A44-03BD-4849-9843-2B52795E3776}"/>
                  </a:ext>
                </a:extLst>
              </p:cNvPr>
              <p:cNvSpPr txBox="1"/>
              <p:nvPr/>
            </p:nvSpPr>
            <p:spPr>
              <a:xfrm>
                <a:off x="3126057" y="4511222"/>
                <a:ext cx="2665499" cy="338555"/>
              </a:xfrm>
              <a:prstGeom prst="rect">
                <a:avLst/>
              </a:prstGeom>
              <a:noFill/>
            </p:spPr>
            <p:txBody>
              <a:bodyPr wrap="square" rtlCol="0">
                <a:spAutoFit/>
              </a:bodyPr>
              <a:lstStyle/>
              <a:p>
                <a:pPr algn="ctr"/>
                <a:r>
                  <a:rPr lang="en-US" sz="1050" dirty="0">
                    <a:latin typeface="Arial" pitchFamily="34" charset="0"/>
                    <a:cs typeface="Arial" pitchFamily="34" charset="0"/>
                  </a:rPr>
                  <a:t>Pathogen Abundance</a:t>
                </a:r>
              </a:p>
            </p:txBody>
          </p:sp>
        </p:grpSp>
        <p:pic>
          <p:nvPicPr>
            <p:cNvPr id="118" name="Picture 117">
              <a:extLst>
                <a:ext uri="{FF2B5EF4-FFF2-40B4-BE49-F238E27FC236}">
                  <a16:creationId xmlns:a16="http://schemas.microsoft.com/office/drawing/2014/main" id="{D165D1FB-0C86-214A-8473-3F1C697022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2520" y="3741555"/>
              <a:ext cx="2150605" cy="823268"/>
            </a:xfrm>
            <a:prstGeom prst="rect">
              <a:avLst/>
            </a:prstGeom>
          </p:spPr>
        </p:pic>
        <p:pic>
          <p:nvPicPr>
            <p:cNvPr id="119" name="Picture 118">
              <a:extLst>
                <a:ext uri="{FF2B5EF4-FFF2-40B4-BE49-F238E27FC236}">
                  <a16:creationId xmlns:a16="http://schemas.microsoft.com/office/drawing/2014/main" id="{3A735EDC-34C5-B041-A628-36497699CF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90807" y="4763332"/>
              <a:ext cx="2153794" cy="817249"/>
            </a:xfrm>
            <a:prstGeom prst="rect">
              <a:avLst/>
            </a:prstGeom>
          </p:spPr>
        </p:pic>
        <p:sp>
          <p:nvSpPr>
            <p:cNvPr id="120" name="TextBox 119">
              <a:extLst>
                <a:ext uri="{FF2B5EF4-FFF2-40B4-BE49-F238E27FC236}">
                  <a16:creationId xmlns:a16="http://schemas.microsoft.com/office/drawing/2014/main" id="{F7890AB6-BBDC-C64D-B52C-925E9CC2A465}"/>
                </a:ext>
              </a:extLst>
            </p:cNvPr>
            <p:cNvSpPr txBox="1"/>
            <p:nvPr/>
          </p:nvSpPr>
          <p:spPr>
            <a:xfrm>
              <a:off x="3164798" y="5620617"/>
              <a:ext cx="2665499" cy="338554"/>
            </a:xfrm>
            <a:prstGeom prst="rect">
              <a:avLst/>
            </a:prstGeom>
            <a:noFill/>
          </p:spPr>
          <p:txBody>
            <a:bodyPr wrap="square" rtlCol="0">
              <a:spAutoFit/>
            </a:bodyPr>
            <a:lstStyle/>
            <a:p>
              <a:pPr algn="ctr"/>
              <a:r>
                <a:rPr lang="en-US" sz="1050" dirty="0">
                  <a:latin typeface="Arial" pitchFamily="34" charset="0"/>
                  <a:cs typeface="Arial" pitchFamily="34" charset="0"/>
                </a:rPr>
                <a:t>Control           Asthma</a:t>
              </a:r>
            </a:p>
          </p:txBody>
        </p:sp>
        <p:cxnSp>
          <p:nvCxnSpPr>
            <p:cNvPr id="121" name="Straight Connector 120">
              <a:extLst>
                <a:ext uri="{FF2B5EF4-FFF2-40B4-BE49-F238E27FC236}">
                  <a16:creationId xmlns:a16="http://schemas.microsoft.com/office/drawing/2014/main" id="{C8538ED9-D686-B445-AEA7-2CD79385A665}"/>
                </a:ext>
              </a:extLst>
            </p:cNvPr>
            <p:cNvCxnSpPr/>
            <p:nvPr/>
          </p:nvCxnSpPr>
          <p:spPr>
            <a:xfrm>
              <a:off x="3476540" y="5583396"/>
              <a:ext cx="871906" cy="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DAF80D8D-2594-2740-9B17-2E31AE27D87B}"/>
                </a:ext>
              </a:extLst>
            </p:cNvPr>
            <p:cNvCxnSpPr/>
            <p:nvPr/>
          </p:nvCxnSpPr>
          <p:spPr>
            <a:xfrm>
              <a:off x="4357824" y="5583396"/>
              <a:ext cx="1154977" cy="0"/>
            </a:xfrm>
            <a:prstGeom prst="line">
              <a:avLst/>
            </a:prstGeom>
            <a:ln w="66675">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3" name="TextBox 132">
            <a:extLst>
              <a:ext uri="{FF2B5EF4-FFF2-40B4-BE49-F238E27FC236}">
                <a16:creationId xmlns:a16="http://schemas.microsoft.com/office/drawing/2014/main" id="{6802531C-ED7F-BF48-A0CA-C8E9781D2D61}"/>
              </a:ext>
            </a:extLst>
          </p:cNvPr>
          <p:cNvSpPr txBox="1"/>
          <p:nvPr/>
        </p:nvSpPr>
        <p:spPr>
          <a:xfrm>
            <a:off x="3806467" y="4725969"/>
            <a:ext cx="1467068" cy="230832"/>
          </a:xfrm>
          <a:prstGeom prst="rect">
            <a:avLst/>
          </a:prstGeom>
          <a:noFill/>
        </p:spPr>
        <p:txBody>
          <a:bodyPr wrap="none" rtlCol="0">
            <a:spAutoFit/>
          </a:bodyPr>
          <a:lstStyle/>
          <a:p>
            <a:r>
              <a:rPr lang="en-US" sz="900" i="1" dirty="0"/>
              <a:t>Castro-</a:t>
            </a:r>
            <a:r>
              <a:rPr lang="en-US" sz="900" i="1" dirty="0" err="1"/>
              <a:t>Nallar</a:t>
            </a:r>
            <a:r>
              <a:rPr lang="en-US" sz="900" i="1" dirty="0"/>
              <a:t> et al., 2015</a:t>
            </a:r>
          </a:p>
        </p:txBody>
      </p:sp>
      <p:sp>
        <p:nvSpPr>
          <p:cNvPr id="115" name="Curved Up Arrow 114">
            <a:extLst>
              <a:ext uri="{FF2B5EF4-FFF2-40B4-BE49-F238E27FC236}">
                <a16:creationId xmlns:a16="http://schemas.microsoft.com/office/drawing/2014/main" id="{214AA23F-040C-5C4C-A79F-CB8E71B2115A}"/>
              </a:ext>
            </a:extLst>
          </p:cNvPr>
          <p:cNvSpPr/>
          <p:nvPr/>
        </p:nvSpPr>
        <p:spPr>
          <a:xfrm flipH="1">
            <a:off x="5264342" y="4704390"/>
            <a:ext cx="1193278" cy="342262"/>
          </a:xfrm>
          <a:prstGeom prst="curvedUpArrow">
            <a:avLst>
              <a:gd name="adj1" fmla="val 25000"/>
              <a:gd name="adj2" fmla="val 50000"/>
              <a:gd name="adj3" fmla="val 263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tx1"/>
              </a:solidFill>
            </a:endParaRPr>
          </a:p>
        </p:txBody>
      </p:sp>
      <p:sp>
        <p:nvSpPr>
          <p:cNvPr id="114" name="Curved Up Arrow 113">
            <a:extLst>
              <a:ext uri="{FF2B5EF4-FFF2-40B4-BE49-F238E27FC236}">
                <a16:creationId xmlns:a16="http://schemas.microsoft.com/office/drawing/2014/main" id="{53E32DF4-A036-1849-8A83-8E74EC9D878A}"/>
              </a:ext>
            </a:extLst>
          </p:cNvPr>
          <p:cNvSpPr/>
          <p:nvPr/>
        </p:nvSpPr>
        <p:spPr>
          <a:xfrm>
            <a:off x="2514688" y="4708197"/>
            <a:ext cx="1123231" cy="342262"/>
          </a:xfrm>
          <a:prstGeom prst="curvedUpArrow">
            <a:avLst>
              <a:gd name="adj1" fmla="val 25000"/>
              <a:gd name="adj2" fmla="val 50000"/>
              <a:gd name="adj3" fmla="val 263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tx1"/>
              </a:solidFill>
            </a:endParaRPr>
          </a:p>
        </p:txBody>
      </p:sp>
    </p:spTree>
    <p:extLst>
      <p:ext uri="{BB962C8B-B14F-4D97-AF65-F5344CB8AC3E}">
        <p14:creationId xmlns:p14="http://schemas.microsoft.com/office/powerpoint/2010/main" val="2134640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929322" y="33900"/>
            <a:ext cx="8229600" cy="606029"/>
          </a:xfrm>
        </p:spPr>
        <p:txBody>
          <a:bodyPr/>
          <a:lstStyle/>
          <a:p>
            <a:r>
              <a:rPr lang="en-US" dirty="0" err="1"/>
              <a:t>Metatranscriptome</a:t>
            </a:r>
            <a:r>
              <a:rPr lang="en-US" dirty="0"/>
              <a:t>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780444" y="790269"/>
            <a:ext cx="7792785" cy="4095356"/>
          </a:xfrm>
        </p:spPr>
        <p:txBody>
          <a:bodyPr/>
          <a:lstStyle/>
          <a:p>
            <a:r>
              <a:rPr lang="en-US" dirty="0"/>
              <a:t>Sequence total RNA (deplete ribosomal RNA)</a:t>
            </a:r>
          </a:p>
          <a:p>
            <a:r>
              <a:rPr lang="en-US" dirty="0"/>
              <a:t>Get host transcription AND microbiome profile</a:t>
            </a:r>
          </a:p>
          <a:p>
            <a:r>
              <a:rPr lang="en-US" dirty="0"/>
              <a:t>Measures </a:t>
            </a:r>
            <a:r>
              <a:rPr lang="en-US" i="1" dirty="0"/>
              <a:t>activity </a:t>
            </a:r>
            <a:r>
              <a:rPr lang="en-US" dirty="0"/>
              <a:t>NOT </a:t>
            </a:r>
            <a:r>
              <a:rPr lang="en-US" i="1" dirty="0"/>
              <a:t>abundance</a:t>
            </a:r>
          </a:p>
        </p:txBody>
      </p:sp>
      <p:grpSp>
        <p:nvGrpSpPr>
          <p:cNvPr id="4" name="Group 3">
            <a:extLst>
              <a:ext uri="{FF2B5EF4-FFF2-40B4-BE49-F238E27FC236}">
                <a16:creationId xmlns:a16="http://schemas.microsoft.com/office/drawing/2014/main" id="{500192F4-BB2E-BA48-97F3-2155608E1B44}"/>
              </a:ext>
            </a:extLst>
          </p:cNvPr>
          <p:cNvGrpSpPr>
            <a:grpSpLocks noChangeAspect="1"/>
          </p:cNvGrpSpPr>
          <p:nvPr/>
        </p:nvGrpSpPr>
        <p:grpSpPr>
          <a:xfrm>
            <a:off x="872263" y="2154955"/>
            <a:ext cx="6720957" cy="2766337"/>
            <a:chOff x="0" y="0"/>
            <a:chExt cx="6735698" cy="2772301"/>
          </a:xfrm>
        </p:grpSpPr>
        <p:grpSp>
          <p:nvGrpSpPr>
            <p:cNvPr id="5" name="Group 4">
              <a:extLst>
                <a:ext uri="{FF2B5EF4-FFF2-40B4-BE49-F238E27FC236}">
                  <a16:creationId xmlns:a16="http://schemas.microsoft.com/office/drawing/2014/main" id="{B9E9F65E-A8CA-D446-83CD-90005404DF4A}"/>
                </a:ext>
              </a:extLst>
            </p:cNvPr>
            <p:cNvGrpSpPr/>
            <p:nvPr/>
          </p:nvGrpSpPr>
          <p:grpSpPr>
            <a:xfrm>
              <a:off x="0" y="485775"/>
              <a:ext cx="3305175" cy="2247419"/>
              <a:chOff x="0" y="638842"/>
              <a:chExt cx="11104502" cy="7552041"/>
            </a:xfrm>
          </p:grpSpPr>
          <p:pic>
            <p:nvPicPr>
              <p:cNvPr id="11" name="Picture 10">
                <a:extLst>
                  <a:ext uri="{FF2B5EF4-FFF2-40B4-BE49-F238E27FC236}">
                    <a16:creationId xmlns:a16="http://schemas.microsoft.com/office/drawing/2014/main" id="{A4C5BA8B-DAA8-2748-8C71-DBE912F37DE4}"/>
                  </a:ext>
                </a:extLst>
              </p:cNvPr>
              <p:cNvPicPr>
                <a:picLocks noChangeAspect="1"/>
              </p:cNvPicPr>
              <p:nvPr/>
            </p:nvPicPr>
            <p:blipFill rotWithShape="1">
              <a:blip r:embed="rId2"/>
              <a:srcRect t="6275" b="9011"/>
              <a:stretch/>
            </p:blipFill>
            <p:spPr>
              <a:xfrm>
                <a:off x="0" y="638842"/>
                <a:ext cx="10881792" cy="6557466"/>
              </a:xfrm>
              <a:prstGeom prst="rect">
                <a:avLst/>
              </a:prstGeom>
            </p:spPr>
          </p:pic>
          <p:sp>
            <p:nvSpPr>
              <p:cNvPr id="12" name="TextBox 81">
                <a:extLst>
                  <a:ext uri="{FF2B5EF4-FFF2-40B4-BE49-F238E27FC236}">
                    <a16:creationId xmlns:a16="http://schemas.microsoft.com/office/drawing/2014/main" id="{6F8920A3-6BC2-D447-81DE-03688B7C31E9}"/>
                  </a:ext>
                </a:extLst>
              </p:cNvPr>
              <p:cNvSpPr txBox="1"/>
              <p:nvPr/>
            </p:nvSpPr>
            <p:spPr>
              <a:xfrm>
                <a:off x="224010" y="7071761"/>
                <a:ext cx="10880492" cy="1119122"/>
              </a:xfrm>
              <a:prstGeom prst="rect">
                <a:avLst/>
              </a:prstGeom>
              <a:solidFill>
                <a:schemeClr val="bg1"/>
              </a:solidFill>
            </p:spPr>
            <p:txBody>
              <a:bodyPr wrap="square" rtlCol="0">
                <a:noAutofit/>
              </a:bodyPr>
              <a:lstStyle/>
              <a:p>
                <a:pPr>
                  <a:spcBef>
                    <a:spcPts val="0"/>
                  </a:spcBef>
                  <a:spcAft>
                    <a:spcPts val="0"/>
                  </a:spcAft>
                </a:pPr>
                <a:r>
                  <a:rPr lang="en-US" sz="45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Fermicutes</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Verrucomicrobia</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Proteobacteria</a:t>
                </a:r>
                <a:endParaRPr lang="en-US" sz="600" dirty="0">
                  <a:latin typeface="Times New Roman" panose="02020603050405020304" pitchFamily="18" charset="0"/>
                  <a:ea typeface="Times New Roman" panose="02020603050405020304" pitchFamily="18" charset="0"/>
                </a:endParaRPr>
              </a:p>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Bacteroidetes                           Actinobacteria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Tenericutes</a:t>
                </a:r>
                <a:endParaRPr lang="en-US" sz="600" dirty="0">
                  <a:latin typeface="Times New Roman" panose="02020603050405020304" pitchFamily="18" charset="0"/>
                  <a:ea typeface="Times New Roman" panose="02020603050405020304" pitchFamily="18" charset="0"/>
                </a:endParaRPr>
              </a:p>
            </p:txBody>
          </p:sp>
        </p:grpSp>
        <p:sp>
          <p:nvSpPr>
            <p:cNvPr id="6" name="TextBox 96">
              <a:extLst>
                <a:ext uri="{FF2B5EF4-FFF2-40B4-BE49-F238E27FC236}">
                  <a16:creationId xmlns:a16="http://schemas.microsoft.com/office/drawing/2014/main" id="{A60BAC0E-5570-6348-B77B-4F017168DFF6}"/>
                </a:ext>
              </a:extLst>
            </p:cNvPr>
            <p:cNvSpPr txBox="1"/>
            <p:nvPr/>
          </p:nvSpPr>
          <p:spPr>
            <a:xfrm>
              <a:off x="0" y="0"/>
              <a:ext cx="3238500" cy="400050"/>
            </a:xfrm>
            <a:prstGeom prst="rect">
              <a:avLst/>
            </a:prstGeom>
            <a:solidFill>
              <a:schemeClr val="bg1"/>
            </a:solidFill>
          </p:spPr>
          <p:txBody>
            <a:bodyPr wrap="square" rtlCol="0">
              <a:noAutofit/>
            </a:bodyPr>
            <a:lstStyle/>
            <a:p>
              <a:pPr algn="ctr">
                <a:spcBef>
                  <a:spcPts val="0"/>
                </a:spcBef>
                <a:spcAft>
                  <a:spcPts val="0"/>
                </a:spcAft>
              </a:pPr>
              <a:r>
                <a:rPr lang="en-US" sz="135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Top Phyla in 16S rDNA-seq</a:t>
              </a:r>
              <a:endParaRPr lang="en-US" sz="900">
                <a:latin typeface="Times New Roman" panose="02020603050405020304" pitchFamily="18" charset="0"/>
                <a:ea typeface="Times New Roman" panose="02020603050405020304" pitchFamily="18" charset="0"/>
              </a:endParaRPr>
            </a:p>
          </p:txBody>
        </p:sp>
        <p:grpSp>
          <p:nvGrpSpPr>
            <p:cNvPr id="7" name="Group 6">
              <a:extLst>
                <a:ext uri="{FF2B5EF4-FFF2-40B4-BE49-F238E27FC236}">
                  <a16:creationId xmlns:a16="http://schemas.microsoft.com/office/drawing/2014/main" id="{B7F63456-7F82-2646-A765-63009C372730}"/>
                </a:ext>
              </a:extLst>
            </p:cNvPr>
            <p:cNvGrpSpPr/>
            <p:nvPr/>
          </p:nvGrpSpPr>
          <p:grpSpPr>
            <a:xfrm>
              <a:off x="3305174" y="485775"/>
              <a:ext cx="3430271" cy="2286526"/>
              <a:chOff x="11118001" y="638842"/>
              <a:chExt cx="11525641" cy="7683452"/>
            </a:xfrm>
          </p:grpSpPr>
          <p:pic>
            <p:nvPicPr>
              <p:cNvPr id="9" name="Picture 8">
                <a:extLst>
                  <a:ext uri="{FF2B5EF4-FFF2-40B4-BE49-F238E27FC236}">
                    <a16:creationId xmlns:a16="http://schemas.microsoft.com/office/drawing/2014/main" id="{2630610F-C701-4E4F-B616-38ED33AE3671}"/>
                  </a:ext>
                </a:extLst>
              </p:cNvPr>
              <p:cNvPicPr>
                <a:picLocks noChangeAspect="1"/>
              </p:cNvPicPr>
              <p:nvPr/>
            </p:nvPicPr>
            <p:blipFill rotWithShape="1">
              <a:blip r:embed="rId3"/>
              <a:srcRect t="6992" b="9206"/>
              <a:stretch/>
            </p:blipFill>
            <p:spPr>
              <a:xfrm>
                <a:off x="11118004" y="638842"/>
                <a:ext cx="11525637" cy="6557466"/>
              </a:xfrm>
              <a:prstGeom prst="rect">
                <a:avLst/>
              </a:prstGeom>
            </p:spPr>
          </p:pic>
          <p:sp>
            <p:nvSpPr>
              <p:cNvPr id="10" name="TextBox 102">
                <a:extLst>
                  <a:ext uri="{FF2B5EF4-FFF2-40B4-BE49-F238E27FC236}">
                    <a16:creationId xmlns:a16="http://schemas.microsoft.com/office/drawing/2014/main" id="{C212AE8E-7DF2-2E4B-8011-94B638395FD9}"/>
                  </a:ext>
                </a:extLst>
              </p:cNvPr>
              <p:cNvSpPr txBox="1"/>
              <p:nvPr/>
            </p:nvSpPr>
            <p:spPr>
              <a:xfrm>
                <a:off x="11118001" y="7196306"/>
                <a:ext cx="11525641" cy="1125988"/>
              </a:xfrm>
              <a:prstGeom prst="rect">
                <a:avLst/>
              </a:prstGeom>
              <a:solidFill>
                <a:schemeClr val="bg1"/>
              </a:solidFill>
            </p:spPr>
            <p:txBody>
              <a:bodyPr wrap="square" rtlCol="0">
                <a:noAutofit/>
              </a:bodyPr>
              <a:lstStyle/>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Fermicutes</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Euryarchaeota</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Proteobacteria</a:t>
                </a:r>
                <a:endParaRPr lang="en-US" sz="600" dirty="0">
                  <a:latin typeface="Times New Roman" panose="02020603050405020304" pitchFamily="18" charset="0"/>
                  <a:ea typeface="Times New Roman" panose="02020603050405020304" pitchFamily="18" charset="0"/>
                </a:endParaRPr>
              </a:p>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Bacteroidetes                             Actinobacteria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Verrucomicrobia</a:t>
                </a:r>
                <a:endParaRPr lang="en-US" sz="600" dirty="0">
                  <a:latin typeface="Times New Roman" panose="02020603050405020304" pitchFamily="18" charset="0"/>
                  <a:ea typeface="Times New Roman" panose="02020603050405020304" pitchFamily="18" charset="0"/>
                </a:endParaRPr>
              </a:p>
            </p:txBody>
          </p:sp>
        </p:grpSp>
        <p:sp>
          <p:nvSpPr>
            <p:cNvPr id="8" name="TextBox 103">
              <a:extLst>
                <a:ext uri="{FF2B5EF4-FFF2-40B4-BE49-F238E27FC236}">
                  <a16:creationId xmlns:a16="http://schemas.microsoft.com/office/drawing/2014/main" id="{DF8C9BDF-6A9A-3649-AB4B-7D281505C8B5}"/>
                </a:ext>
              </a:extLst>
            </p:cNvPr>
            <p:cNvSpPr txBox="1"/>
            <p:nvPr/>
          </p:nvSpPr>
          <p:spPr>
            <a:xfrm>
              <a:off x="3305175" y="0"/>
              <a:ext cx="3430523" cy="400050"/>
            </a:xfrm>
            <a:prstGeom prst="rect">
              <a:avLst/>
            </a:prstGeom>
            <a:solidFill>
              <a:schemeClr val="bg1"/>
            </a:solidFill>
          </p:spPr>
          <p:txBody>
            <a:bodyPr wrap="square" rtlCol="0">
              <a:noAutofit/>
            </a:bodyPr>
            <a:lstStyle/>
            <a:p>
              <a:pPr algn="ctr">
                <a:spcBef>
                  <a:spcPts val="0"/>
                </a:spcBef>
                <a:spcAft>
                  <a:spcPts val="0"/>
                </a:spcAft>
              </a:pPr>
              <a:r>
                <a:rPr lang="en-US" sz="135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Top Phyla in whole RNA-seq</a:t>
              </a:r>
              <a:endParaRPr lang="en-US" sz="900">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420681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B3D4705-0899-DC46-A20E-947354B62DA4}"/>
                  </a:ext>
                </a:extLst>
              </p:cNvPr>
              <p:cNvSpPr txBox="1"/>
              <p:nvPr/>
            </p:nvSpPr>
            <p:spPr>
              <a:xfrm>
                <a:off x="7015655" y="3677272"/>
                <a:ext cx="2080140"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𝐻</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𝑅</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𝑙𝑛</m:t>
                          </m:r>
                          <m:sSub>
                            <m:sSubPr>
                              <m:ctrlPr>
                                <a:rPr lang="en-US" sz="1800" i="1">
                                  <a:latin typeface="Cambria Math" panose="02040503050406030204" pitchFamily="18" charset="0"/>
                                </a:rPr>
                              </m:ctrlPr>
                            </m:sSubPr>
                            <m:e>
                              <m:r>
                                <a:rPr lang="en-US" sz="1800" i="1">
                                  <a:latin typeface="Cambria Math" panose="02040503050406030204" pitchFamily="18" charset="0"/>
                                </a:rPr>
                                <m:t>(</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e>
                      </m:nary>
                    </m:oMath>
                  </m:oMathPara>
                </a14:m>
                <a:endParaRPr lang="en-US" sz="1800" dirty="0"/>
              </a:p>
            </p:txBody>
          </p:sp>
        </mc:Choice>
        <mc:Fallback xmlns="">
          <p:sp>
            <p:nvSpPr>
              <p:cNvPr id="81" name="TextBox 80">
                <a:extLst>
                  <a:ext uri="{FF2B5EF4-FFF2-40B4-BE49-F238E27FC236}">
                    <a16:creationId xmlns:a16="http://schemas.microsoft.com/office/drawing/2014/main" id="{FB3D4705-0899-DC46-A20E-947354B62DA4}"/>
                  </a:ext>
                </a:extLst>
              </p:cNvPr>
              <p:cNvSpPr txBox="1">
                <a:spLocks noRot="1" noChangeAspect="1" noMove="1" noResize="1" noEditPoints="1" noAdjustHandles="1" noChangeArrowheads="1" noChangeShapeType="1" noTextEdit="1"/>
              </p:cNvSpPr>
              <p:nvPr/>
            </p:nvSpPr>
            <p:spPr>
              <a:xfrm>
                <a:off x="7015655" y="3677272"/>
                <a:ext cx="2080140" cy="778931"/>
              </a:xfrm>
              <a:prstGeom prst="rect">
                <a:avLst/>
              </a:prstGeom>
              <a:blipFill>
                <a:blip r:embed="rId3"/>
                <a:stretch>
                  <a:fillRect l="-1212" t="-111290" b="-17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F706CEC-EB95-E640-A121-9EAAEDA9E708}"/>
                  </a:ext>
                </a:extLst>
              </p:cNvPr>
              <p:cNvSpPr txBox="1"/>
              <p:nvPr/>
            </p:nvSpPr>
            <p:spPr>
              <a:xfrm>
                <a:off x="4877660" y="3673984"/>
                <a:ext cx="1321631"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800" i="1">
                          <a:latin typeface="Cambria Math" panose="02040503050406030204" pitchFamily="18" charset="0"/>
                        </a:rPr>
                        <m:t>λ</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𝑅</m:t>
                          </m:r>
                        </m:sup>
                        <m:e>
                          <m:sSubSup>
                            <m:sSubSupPr>
                              <m:ctrlPr>
                                <a:rPr lang="en-US" sz="1800" i="1">
                                  <a:latin typeface="Cambria Math" panose="02040503050406030204" pitchFamily="18" charset="0"/>
                                </a:rPr>
                              </m:ctrlPr>
                            </m:sSubSupPr>
                            <m:e>
                              <m:r>
                                <a:rPr lang="en-US" sz="1800" i="1">
                                  <a:latin typeface="Cambria Math" panose="02040503050406030204" pitchFamily="18" charset="0"/>
                                </a:rPr>
                                <m:t>𝑝</m:t>
                              </m:r>
                            </m:e>
                            <m:sub>
                              <m:r>
                                <a:rPr lang="en-US" sz="1800" i="1">
                                  <a:latin typeface="Cambria Math" panose="02040503050406030204" pitchFamily="18" charset="0"/>
                                </a:rPr>
                                <m:t>𝑖</m:t>
                              </m:r>
                            </m:sub>
                            <m:sup>
                              <m:r>
                                <a:rPr lang="en-US" sz="1800" i="1">
                                  <a:latin typeface="Cambria Math" panose="02040503050406030204" pitchFamily="18" charset="0"/>
                                </a:rPr>
                                <m:t>2</m:t>
                              </m:r>
                            </m:sup>
                          </m:sSubSup>
                        </m:e>
                      </m:nary>
                    </m:oMath>
                  </m:oMathPara>
                </a14:m>
                <a:endParaRPr lang="en-US" sz="1800" dirty="0"/>
              </a:p>
            </p:txBody>
          </p:sp>
        </mc:Choice>
        <mc:Fallback xmlns="">
          <p:sp>
            <p:nvSpPr>
              <p:cNvPr id="82" name="TextBox 81">
                <a:extLst>
                  <a:ext uri="{FF2B5EF4-FFF2-40B4-BE49-F238E27FC236}">
                    <a16:creationId xmlns:a16="http://schemas.microsoft.com/office/drawing/2014/main" id="{FF706CEC-EB95-E640-A121-9EAAEDA9E708}"/>
                  </a:ext>
                </a:extLst>
              </p:cNvPr>
              <p:cNvSpPr txBox="1">
                <a:spLocks noRot="1" noChangeAspect="1" noMove="1" noResize="1" noEditPoints="1" noAdjustHandles="1" noChangeArrowheads="1" noChangeShapeType="1" noTextEdit="1"/>
              </p:cNvSpPr>
              <p:nvPr/>
            </p:nvSpPr>
            <p:spPr>
              <a:xfrm>
                <a:off x="4877660" y="3673984"/>
                <a:ext cx="1321631" cy="778931"/>
              </a:xfrm>
              <a:prstGeom prst="rect">
                <a:avLst/>
              </a:prstGeom>
              <a:blipFill>
                <a:blip r:embed="rId4"/>
                <a:stretch>
                  <a:fillRect l="-22857" t="-112903" r="-9524" b="-174194"/>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A459767F-785D-254F-9FD8-C0FD42C7D377}"/>
              </a:ext>
            </a:extLst>
          </p:cNvPr>
          <p:cNvSpPr txBox="1"/>
          <p:nvPr/>
        </p:nvSpPr>
        <p:spPr>
          <a:xfrm>
            <a:off x="4694971" y="3185535"/>
            <a:ext cx="1849130" cy="369332"/>
          </a:xfrm>
          <a:prstGeom prst="rect">
            <a:avLst/>
          </a:prstGeom>
          <a:noFill/>
        </p:spPr>
        <p:txBody>
          <a:bodyPr wrap="square" rtlCol="0">
            <a:spAutoFit/>
          </a:bodyPr>
          <a:lstStyle/>
          <a:p>
            <a:r>
              <a:rPr lang="en-US" sz="1800" dirty="0"/>
              <a:t>Simpson Index:</a:t>
            </a:r>
          </a:p>
        </p:txBody>
      </p:sp>
      <p:sp>
        <p:nvSpPr>
          <p:cNvPr id="84" name="TextBox 83">
            <a:extLst>
              <a:ext uri="{FF2B5EF4-FFF2-40B4-BE49-F238E27FC236}">
                <a16:creationId xmlns:a16="http://schemas.microsoft.com/office/drawing/2014/main" id="{2B5E8898-0154-B444-8839-89AE339C4A3D}"/>
              </a:ext>
            </a:extLst>
          </p:cNvPr>
          <p:cNvSpPr txBox="1"/>
          <p:nvPr/>
        </p:nvSpPr>
        <p:spPr>
          <a:xfrm>
            <a:off x="7116797" y="3185535"/>
            <a:ext cx="1893246" cy="369332"/>
          </a:xfrm>
          <a:prstGeom prst="rect">
            <a:avLst/>
          </a:prstGeom>
          <a:noFill/>
        </p:spPr>
        <p:txBody>
          <a:bodyPr wrap="square" rtlCol="0">
            <a:spAutoFit/>
          </a:bodyPr>
          <a:lstStyle/>
          <a:p>
            <a:r>
              <a:rPr lang="en-US" sz="1800" dirty="0"/>
              <a:t>Shannon Index:</a:t>
            </a:r>
          </a:p>
        </p:txBody>
      </p:sp>
      <p:pic>
        <p:nvPicPr>
          <p:cNvPr id="6" name="Picture 5">
            <a:extLst>
              <a:ext uri="{FF2B5EF4-FFF2-40B4-BE49-F238E27FC236}">
                <a16:creationId xmlns:a16="http://schemas.microsoft.com/office/drawing/2014/main" id="{02CACA30-AD1F-C340-97D6-4E65C1CDBAF2}"/>
              </a:ext>
            </a:extLst>
          </p:cNvPr>
          <p:cNvPicPr>
            <a:picLocks noChangeAspect="1"/>
          </p:cNvPicPr>
          <p:nvPr/>
        </p:nvPicPr>
        <p:blipFill>
          <a:blip r:embed="rId5"/>
          <a:stretch>
            <a:fillRect/>
          </a:stretch>
        </p:blipFill>
        <p:spPr>
          <a:xfrm>
            <a:off x="4151188" y="98927"/>
            <a:ext cx="4944607" cy="2696029"/>
          </a:xfrm>
          <a:prstGeom prst="rect">
            <a:avLst/>
          </a:prstGeom>
        </p:spPr>
      </p:pic>
      <p:sp>
        <p:nvSpPr>
          <p:cNvPr id="121" name="Content Placeholder 2">
            <a:extLst>
              <a:ext uri="{FF2B5EF4-FFF2-40B4-BE49-F238E27FC236}">
                <a16:creationId xmlns:a16="http://schemas.microsoft.com/office/drawing/2014/main" id="{E3D641DB-AED7-794B-B465-6EFE8AE84B9B}"/>
              </a:ext>
            </a:extLst>
          </p:cNvPr>
          <p:cNvSpPr>
            <a:spLocks noGrp="1"/>
          </p:cNvSpPr>
          <p:nvPr>
            <p:ph idx="1"/>
          </p:nvPr>
        </p:nvSpPr>
        <p:spPr>
          <a:xfrm>
            <a:off x="471761" y="991576"/>
            <a:ext cx="3323043" cy="1419048"/>
          </a:xfrm>
        </p:spPr>
        <p:txBody>
          <a:bodyPr>
            <a:normAutofit/>
          </a:bodyPr>
          <a:lstStyle/>
          <a:p>
            <a:r>
              <a:rPr lang="en-US" sz="1800" dirty="0"/>
              <a:t>Measures ‘richness’ of the microbiome</a:t>
            </a:r>
          </a:p>
          <a:p>
            <a:r>
              <a:rPr lang="en-US" sz="1800" dirty="0"/>
              <a:t>Number of species relative proportions</a:t>
            </a:r>
          </a:p>
          <a:p>
            <a:endParaRPr lang="en-US" dirty="0"/>
          </a:p>
        </p:txBody>
      </p:sp>
      <p:pic>
        <p:nvPicPr>
          <p:cNvPr id="8" name="Picture 7">
            <a:extLst>
              <a:ext uri="{FF2B5EF4-FFF2-40B4-BE49-F238E27FC236}">
                <a16:creationId xmlns:a16="http://schemas.microsoft.com/office/drawing/2014/main" id="{ADB45550-A54B-6843-A5B3-ADD64B783667}"/>
              </a:ext>
            </a:extLst>
          </p:cNvPr>
          <p:cNvPicPr>
            <a:picLocks noChangeAspect="1"/>
          </p:cNvPicPr>
          <p:nvPr/>
        </p:nvPicPr>
        <p:blipFill>
          <a:blip r:embed="rId6"/>
          <a:stretch>
            <a:fillRect/>
          </a:stretch>
        </p:blipFill>
        <p:spPr>
          <a:xfrm>
            <a:off x="22516" y="2516080"/>
            <a:ext cx="4601902" cy="2627420"/>
          </a:xfrm>
          <a:prstGeom prst="rect">
            <a:avLst/>
          </a:prstGeom>
        </p:spPr>
      </p:pic>
      <p:sp>
        <p:nvSpPr>
          <p:cNvPr id="3" name="Title 2"/>
          <p:cNvSpPr>
            <a:spLocks noGrp="1"/>
          </p:cNvSpPr>
          <p:nvPr>
            <p:ph type="title"/>
          </p:nvPr>
        </p:nvSpPr>
        <p:spPr>
          <a:xfrm>
            <a:off x="1986781" y="-110605"/>
            <a:ext cx="2981265" cy="857250"/>
          </a:xfrm>
        </p:spPr>
        <p:txBody>
          <a:bodyPr>
            <a:normAutofit/>
          </a:bodyPr>
          <a:lstStyle/>
          <a:p>
            <a:r>
              <a:rPr lang="en-US" dirty="0"/>
              <a:t>Alpha Diversity</a:t>
            </a:r>
          </a:p>
        </p:txBody>
      </p:sp>
    </p:spTree>
    <p:extLst>
      <p:ext uri="{BB962C8B-B14F-4D97-AF65-F5344CB8AC3E}">
        <p14:creationId xmlns:p14="http://schemas.microsoft.com/office/powerpoint/2010/main" val="4011180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71493" y="22638"/>
            <a:ext cx="8229600" cy="606029"/>
          </a:xfrm>
        </p:spPr>
        <p:txBody>
          <a:bodyPr>
            <a:normAutofit/>
          </a:bodyPr>
          <a:lstStyle/>
          <a:p>
            <a:r>
              <a:rPr lang="en-US" dirty="0"/>
              <a:t>Beta Diversity</a:t>
            </a:r>
          </a:p>
        </p:txBody>
      </p:sp>
      <p:pic>
        <p:nvPicPr>
          <p:cNvPr id="6" name="Picture 2" descr="http://journals.plos.org/plosone/article/figure/image?size=large&amp;id=10.1371/journal.pone.0112023.g003">
            <a:extLst>
              <a:ext uri="{FF2B5EF4-FFF2-40B4-BE49-F238E27FC236}">
                <a16:creationId xmlns:a16="http://schemas.microsoft.com/office/drawing/2014/main" id="{0025A76A-5015-5941-9FD8-78AE4DDF8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86" y="3076064"/>
            <a:ext cx="3814419" cy="19041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AAA35F2-697E-054D-9C4C-186C4C5B660D}"/>
              </a:ext>
            </a:extLst>
          </p:cNvPr>
          <p:cNvSpPr>
            <a:spLocks noChangeArrowheads="1"/>
          </p:cNvSpPr>
          <p:nvPr/>
        </p:nvSpPr>
        <p:spPr bwMode="auto">
          <a:xfrm>
            <a:off x="2774399" y="5004456"/>
            <a:ext cx="1189435" cy="69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450" dirty="0" err="1">
                <a:solidFill>
                  <a:srgbClr val="666666"/>
                </a:solidFill>
                <a:latin typeface="inherit"/>
                <a:cs typeface="Arial" panose="020B0604020202020204" pitchFamily="34" charset="0"/>
              </a:rPr>
              <a:t>Biagi</a:t>
            </a:r>
            <a:r>
              <a:rPr lang="en-US" altLang="en-US" sz="450" dirty="0">
                <a:solidFill>
                  <a:srgbClr val="666666"/>
                </a:solidFill>
                <a:latin typeface="inherit"/>
                <a:cs typeface="Arial" panose="020B0604020202020204" pitchFamily="34" charset="0"/>
              </a:rPr>
              <a:t>, et al., PLOS One 2014</a:t>
            </a:r>
            <a:endParaRPr lang="en-US" altLang="en-US" sz="1800" dirty="0"/>
          </a:p>
        </p:txBody>
      </p:sp>
      <p:pic>
        <p:nvPicPr>
          <p:cNvPr id="4" name="Picture 3">
            <a:extLst>
              <a:ext uri="{FF2B5EF4-FFF2-40B4-BE49-F238E27FC236}">
                <a16:creationId xmlns:a16="http://schemas.microsoft.com/office/drawing/2014/main" id="{F7B1599F-4C72-CF40-9B20-320CF7ABD36B}"/>
              </a:ext>
            </a:extLst>
          </p:cNvPr>
          <p:cNvPicPr>
            <a:picLocks noChangeAspect="1"/>
          </p:cNvPicPr>
          <p:nvPr/>
        </p:nvPicPr>
        <p:blipFill>
          <a:blip r:embed="rId3"/>
          <a:stretch>
            <a:fillRect/>
          </a:stretch>
        </p:blipFill>
        <p:spPr>
          <a:xfrm>
            <a:off x="3905592" y="550940"/>
            <a:ext cx="5238408" cy="2805757"/>
          </a:xfrm>
          <a:prstGeom prst="rect">
            <a:avLst/>
          </a:prstGeom>
        </p:spPr>
      </p:pic>
      <p:sp>
        <p:nvSpPr>
          <p:cNvPr id="7" name="Content Placeholder 2">
            <a:extLst>
              <a:ext uri="{FF2B5EF4-FFF2-40B4-BE49-F238E27FC236}">
                <a16:creationId xmlns:a16="http://schemas.microsoft.com/office/drawing/2014/main" id="{B06E8697-9463-1A45-ADF1-768150F70DB7}"/>
              </a:ext>
            </a:extLst>
          </p:cNvPr>
          <p:cNvSpPr>
            <a:spLocks noGrp="1"/>
          </p:cNvSpPr>
          <p:nvPr>
            <p:ph idx="1"/>
          </p:nvPr>
        </p:nvSpPr>
        <p:spPr>
          <a:xfrm>
            <a:off x="471427" y="1198633"/>
            <a:ext cx="3000132" cy="1592280"/>
          </a:xfrm>
        </p:spPr>
        <p:txBody>
          <a:bodyPr>
            <a:noAutofit/>
          </a:bodyPr>
          <a:lstStyle/>
          <a:p>
            <a:r>
              <a:rPr lang="en-US" sz="1800" dirty="0"/>
              <a:t>Measures similarity between two samples </a:t>
            </a:r>
          </a:p>
          <a:p>
            <a:r>
              <a:rPr lang="en-US" sz="1800" dirty="0"/>
              <a:t>Microbiome equivalent for  ‘correlation’</a:t>
            </a:r>
          </a:p>
        </p:txBody>
      </p:sp>
      <p:pic>
        <p:nvPicPr>
          <p:cNvPr id="9" name="Picture 8">
            <a:extLst>
              <a:ext uri="{FF2B5EF4-FFF2-40B4-BE49-F238E27FC236}">
                <a16:creationId xmlns:a16="http://schemas.microsoft.com/office/drawing/2014/main" id="{84154A6D-D418-564E-ACE7-B6915A453BA7}"/>
              </a:ext>
            </a:extLst>
          </p:cNvPr>
          <p:cNvPicPr>
            <a:picLocks noChangeAspect="1"/>
          </p:cNvPicPr>
          <p:nvPr/>
        </p:nvPicPr>
        <p:blipFill>
          <a:blip r:embed="rId4"/>
          <a:stretch>
            <a:fillRect/>
          </a:stretch>
        </p:blipFill>
        <p:spPr>
          <a:xfrm>
            <a:off x="5961982" y="3912767"/>
            <a:ext cx="1522120" cy="1160939"/>
          </a:xfrm>
          <a:prstGeom prst="rect">
            <a:avLst/>
          </a:prstGeom>
        </p:spPr>
      </p:pic>
      <p:sp>
        <p:nvSpPr>
          <p:cNvPr id="10" name="TextBox 9">
            <a:extLst>
              <a:ext uri="{FF2B5EF4-FFF2-40B4-BE49-F238E27FC236}">
                <a16:creationId xmlns:a16="http://schemas.microsoft.com/office/drawing/2014/main" id="{2F7478DF-9CE6-9743-8CF5-2CA2BCB83BB3}"/>
              </a:ext>
            </a:extLst>
          </p:cNvPr>
          <p:cNvSpPr txBox="1"/>
          <p:nvPr/>
        </p:nvSpPr>
        <p:spPr>
          <a:xfrm>
            <a:off x="5715875" y="3543435"/>
            <a:ext cx="2014334" cy="369332"/>
          </a:xfrm>
          <a:prstGeom prst="rect">
            <a:avLst/>
          </a:prstGeom>
          <a:noFill/>
        </p:spPr>
        <p:txBody>
          <a:bodyPr wrap="none" rtlCol="0">
            <a:spAutoFit/>
          </a:bodyPr>
          <a:lstStyle/>
          <a:p>
            <a:r>
              <a:rPr lang="en-US" sz="1800" dirty="0"/>
              <a:t>Weighted </a:t>
            </a:r>
            <a:r>
              <a:rPr lang="en-US" sz="1800" dirty="0" err="1"/>
              <a:t>Unifrac</a:t>
            </a:r>
            <a:r>
              <a:rPr lang="en-US" sz="1800" dirty="0"/>
              <a:t>:</a:t>
            </a:r>
          </a:p>
        </p:txBody>
      </p:sp>
    </p:spTree>
    <p:extLst>
      <p:ext uri="{BB962C8B-B14F-4D97-AF65-F5344CB8AC3E}">
        <p14:creationId xmlns:p14="http://schemas.microsoft.com/office/powerpoint/2010/main" val="222939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7537" y="0"/>
            <a:ext cx="8229600" cy="606029"/>
          </a:xfrm>
        </p:spPr>
        <p:txBody>
          <a:bodyPr>
            <a:normAutofit/>
          </a:bodyPr>
          <a:lstStyle/>
          <a:p>
            <a:r>
              <a:rPr lang="en-US" dirty="0"/>
              <a:t>Principal Coordinate Analysis</a:t>
            </a:r>
          </a:p>
        </p:txBody>
      </p:sp>
      <p:sp>
        <p:nvSpPr>
          <p:cNvPr id="7" name="Content Placeholder 2">
            <a:extLst>
              <a:ext uri="{FF2B5EF4-FFF2-40B4-BE49-F238E27FC236}">
                <a16:creationId xmlns:a16="http://schemas.microsoft.com/office/drawing/2014/main" id="{B06E8697-9463-1A45-ADF1-768150F70DB7}"/>
              </a:ext>
            </a:extLst>
          </p:cNvPr>
          <p:cNvSpPr>
            <a:spLocks noGrp="1"/>
          </p:cNvSpPr>
          <p:nvPr>
            <p:ph idx="1"/>
          </p:nvPr>
        </p:nvSpPr>
        <p:spPr>
          <a:xfrm>
            <a:off x="1422929" y="606029"/>
            <a:ext cx="6298142" cy="1419048"/>
          </a:xfrm>
        </p:spPr>
        <p:txBody>
          <a:bodyPr>
            <a:noAutofit/>
          </a:bodyPr>
          <a:lstStyle/>
          <a:p>
            <a:r>
              <a:rPr lang="en-US" dirty="0"/>
              <a:t>Dimension reduction for metagenomic data</a:t>
            </a:r>
          </a:p>
          <a:p>
            <a:r>
              <a:rPr lang="en-US" dirty="0"/>
              <a:t>Example TB microbiome in multiple tissues: </a:t>
            </a:r>
          </a:p>
        </p:txBody>
      </p:sp>
      <p:pic>
        <p:nvPicPr>
          <p:cNvPr id="5" name="Picture 4">
            <a:extLst>
              <a:ext uri="{FF2B5EF4-FFF2-40B4-BE49-F238E27FC236}">
                <a16:creationId xmlns:a16="http://schemas.microsoft.com/office/drawing/2014/main" id="{18924355-E389-8B4F-8597-FC0A4F06469D}"/>
              </a:ext>
            </a:extLst>
          </p:cNvPr>
          <p:cNvPicPr>
            <a:picLocks noChangeAspect="1"/>
          </p:cNvPicPr>
          <p:nvPr/>
        </p:nvPicPr>
        <p:blipFill>
          <a:blip r:embed="rId2"/>
          <a:stretch>
            <a:fillRect/>
          </a:stretch>
        </p:blipFill>
        <p:spPr>
          <a:xfrm>
            <a:off x="1341967" y="1916663"/>
            <a:ext cx="6460067" cy="3056307"/>
          </a:xfrm>
          <a:prstGeom prst="rect">
            <a:avLst/>
          </a:prstGeom>
        </p:spPr>
      </p:pic>
      <p:sp>
        <p:nvSpPr>
          <p:cNvPr id="9" name="Rectangle 8">
            <a:extLst>
              <a:ext uri="{FF2B5EF4-FFF2-40B4-BE49-F238E27FC236}">
                <a16:creationId xmlns:a16="http://schemas.microsoft.com/office/drawing/2014/main" id="{60FB7C16-F197-4F42-9B07-C4EABAA0CE0A}"/>
              </a:ext>
            </a:extLst>
          </p:cNvPr>
          <p:cNvSpPr/>
          <p:nvPr/>
        </p:nvSpPr>
        <p:spPr>
          <a:xfrm>
            <a:off x="1295401" y="1862668"/>
            <a:ext cx="6553199" cy="311573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26846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3145536" y="56637"/>
            <a:ext cx="8229600" cy="606029"/>
          </a:xfrm>
        </p:spPr>
        <p:txBody>
          <a:bodyPr/>
          <a:lstStyle/>
          <a:p>
            <a:r>
              <a:rPr lang="en-US" dirty="0"/>
              <a:t>OTU Tables</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1385315" y="533026"/>
            <a:ext cx="6235701" cy="3795482"/>
          </a:xfrm>
        </p:spPr>
        <p:txBody>
          <a:bodyPr/>
          <a:lstStyle/>
          <a:p>
            <a:r>
              <a:rPr lang="en-US" dirty="0"/>
              <a:t>Organization Taxonomic Units (OTUs)</a:t>
            </a:r>
          </a:p>
          <a:p>
            <a:r>
              <a:rPr lang="en-US" dirty="0"/>
              <a:t>Rows are microbes; columns are samples</a:t>
            </a:r>
          </a:p>
        </p:txBody>
      </p:sp>
      <p:pic>
        <p:nvPicPr>
          <p:cNvPr id="5" name="Picture 4">
            <a:extLst>
              <a:ext uri="{FF2B5EF4-FFF2-40B4-BE49-F238E27FC236}">
                <a16:creationId xmlns:a16="http://schemas.microsoft.com/office/drawing/2014/main" id="{647CF933-6C25-D248-A5B6-540388753029}"/>
              </a:ext>
            </a:extLst>
          </p:cNvPr>
          <p:cNvPicPr>
            <a:picLocks noChangeAspect="1"/>
          </p:cNvPicPr>
          <p:nvPr/>
        </p:nvPicPr>
        <p:blipFill>
          <a:blip r:embed="rId2"/>
          <a:stretch>
            <a:fillRect/>
          </a:stretch>
        </p:blipFill>
        <p:spPr>
          <a:xfrm>
            <a:off x="0" y="1294905"/>
            <a:ext cx="9144000" cy="5937999"/>
          </a:xfrm>
          <a:prstGeom prst="rect">
            <a:avLst/>
          </a:prstGeom>
        </p:spPr>
      </p:pic>
    </p:spTree>
    <p:extLst>
      <p:ext uri="{BB962C8B-B14F-4D97-AF65-F5344CB8AC3E}">
        <p14:creationId xmlns:p14="http://schemas.microsoft.com/office/powerpoint/2010/main" val="1756546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473094" y="870553"/>
            <a:ext cx="1674978" cy="804738"/>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Metagenomics Study</a:t>
            </a:r>
          </a:p>
        </p:txBody>
      </p:sp>
      <p:sp>
        <p:nvSpPr>
          <p:cNvPr id="5" name="Oval 4"/>
          <p:cNvSpPr/>
          <p:nvPr/>
        </p:nvSpPr>
        <p:spPr>
          <a:xfrm>
            <a:off x="5550718" y="1605943"/>
            <a:ext cx="1674978" cy="975648"/>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Whole Genome</a:t>
            </a:r>
          </a:p>
        </p:txBody>
      </p:sp>
      <p:sp>
        <p:nvSpPr>
          <p:cNvPr id="6" name="Oval 5"/>
          <p:cNvSpPr/>
          <p:nvPr/>
        </p:nvSpPr>
        <p:spPr>
          <a:xfrm>
            <a:off x="2199406" y="2072598"/>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Amplicon</a:t>
            </a:r>
          </a:p>
        </p:txBody>
      </p:sp>
      <p:sp>
        <p:nvSpPr>
          <p:cNvPr id="7" name="Oval 6"/>
          <p:cNvSpPr/>
          <p:nvPr/>
        </p:nvSpPr>
        <p:spPr>
          <a:xfrm>
            <a:off x="919716" y="2743551"/>
            <a:ext cx="1643946"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OTU/Clustering</a:t>
            </a:r>
          </a:p>
        </p:txBody>
      </p:sp>
      <p:sp>
        <p:nvSpPr>
          <p:cNvPr id="8" name="Oval 7"/>
          <p:cNvSpPr/>
          <p:nvPr/>
        </p:nvSpPr>
        <p:spPr>
          <a:xfrm>
            <a:off x="2879009" y="2970629"/>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Reference alignment</a:t>
            </a:r>
          </a:p>
        </p:txBody>
      </p:sp>
      <p:sp>
        <p:nvSpPr>
          <p:cNvPr id="9" name="Oval 8"/>
          <p:cNvSpPr/>
          <p:nvPr/>
        </p:nvSpPr>
        <p:spPr>
          <a:xfrm>
            <a:off x="4723377" y="2870257"/>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Biomarkers</a:t>
            </a:r>
          </a:p>
        </p:txBody>
      </p:sp>
      <p:sp>
        <p:nvSpPr>
          <p:cNvPr id="10" name="Oval 9"/>
          <p:cNvSpPr/>
          <p:nvPr/>
        </p:nvSpPr>
        <p:spPr>
          <a:xfrm>
            <a:off x="7261055" y="2822972"/>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Full Reference</a:t>
            </a:r>
          </a:p>
        </p:txBody>
      </p:sp>
      <p:sp>
        <p:nvSpPr>
          <p:cNvPr id="11" name="Oval 10"/>
          <p:cNvSpPr/>
          <p:nvPr/>
        </p:nvSpPr>
        <p:spPr>
          <a:xfrm>
            <a:off x="6062931" y="3894761"/>
            <a:ext cx="1162765"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Assembly</a:t>
            </a:r>
          </a:p>
        </p:txBody>
      </p:sp>
      <p:sp>
        <p:nvSpPr>
          <p:cNvPr id="12" name="Oval 11"/>
          <p:cNvSpPr/>
          <p:nvPr/>
        </p:nvSpPr>
        <p:spPr>
          <a:xfrm>
            <a:off x="7597010" y="3963006"/>
            <a:ext cx="1231645"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Piecemeal</a:t>
            </a:r>
          </a:p>
        </p:txBody>
      </p:sp>
      <p:sp>
        <p:nvSpPr>
          <p:cNvPr id="13" name="Oval 12"/>
          <p:cNvSpPr/>
          <p:nvPr/>
        </p:nvSpPr>
        <p:spPr>
          <a:xfrm>
            <a:off x="2805219" y="3946580"/>
            <a:ext cx="103019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Amplicon DB</a:t>
            </a:r>
          </a:p>
        </p:txBody>
      </p:sp>
      <p:sp>
        <p:nvSpPr>
          <p:cNvPr id="14" name="Oval 13"/>
          <p:cNvSpPr/>
          <p:nvPr/>
        </p:nvSpPr>
        <p:spPr>
          <a:xfrm>
            <a:off x="4424004" y="3937956"/>
            <a:ext cx="975674"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Whole genome</a:t>
            </a:r>
          </a:p>
        </p:txBody>
      </p:sp>
      <p:sp>
        <p:nvSpPr>
          <p:cNvPr id="15" name="Oval 14"/>
          <p:cNvSpPr/>
          <p:nvPr/>
        </p:nvSpPr>
        <p:spPr>
          <a:xfrm>
            <a:off x="207600" y="3894761"/>
            <a:ext cx="1206837"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Reference-based</a:t>
            </a:r>
          </a:p>
        </p:txBody>
      </p:sp>
      <p:sp>
        <p:nvSpPr>
          <p:cNvPr id="16" name="Oval 15"/>
          <p:cNvSpPr/>
          <p:nvPr/>
        </p:nvSpPr>
        <p:spPr>
          <a:xfrm>
            <a:off x="1772624" y="3932682"/>
            <a:ext cx="993872"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De novo</a:t>
            </a:r>
          </a:p>
        </p:txBody>
      </p:sp>
      <p:pic>
        <p:nvPicPr>
          <p:cNvPr id="5125"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735220">
            <a:off x="885527" y="4305563"/>
            <a:ext cx="534286" cy="213714"/>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1793449">
            <a:off x="182131" y="4273083"/>
            <a:ext cx="390689" cy="230721"/>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https://lh6.googleusercontent.com/tvl-hDbnBPdBcwEyuNjfyU3aAumN_ljTyKPck1Os1yN4rb0nLI5p4qAVn_HewnbyEsj0UoenNImNIPU2LxDcINNClvoVOxoIJB3HDeuTRfsJzatzd8FDLMSk6_dEXTUEFBgVufw_pf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7320" y="3181258"/>
            <a:ext cx="409284" cy="185381"/>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https://lh4.googleusercontent.com/Xmyd2IIZEzQH1-bdYRD5OlEUhJ7X0WGGmO86XBpNzj7LS7IBddHk26rw7ln4uhdkXFzvxIWEgST0u3gx3LaRVtslAwdy5B7nyldbykydaq91YDRvKT12Nq04sLBINdfJywMsOQAQjv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7135" y="3143697"/>
            <a:ext cx="377628" cy="377628"/>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descr="Image result for uclus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16" t="8462" r="35241" b="42587"/>
          <a:stretch/>
        </p:blipFill>
        <p:spPr bwMode="auto">
          <a:xfrm rot="20721451">
            <a:off x="891845" y="2659029"/>
            <a:ext cx="508082" cy="149436"/>
          </a:xfrm>
          <a:prstGeom prst="rect">
            <a:avLst/>
          </a:prstGeom>
          <a:noFill/>
          <a:extLst>
            <a:ext uri="{909E8E84-426E-40DD-AFC4-6F175D3DCCD1}">
              <a14:hiddenFill xmlns:a14="http://schemas.microsoft.com/office/drawing/2010/main">
                <a:solidFill>
                  <a:srgbClr val="FFFFFF"/>
                </a:solidFill>
              </a14:hiddenFill>
            </a:ext>
          </a:extLst>
        </p:spPr>
      </p:pic>
      <p:pic>
        <p:nvPicPr>
          <p:cNvPr id="5135" name="Picture 15" descr="Image result for dada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80067">
            <a:off x="1590255" y="2668873"/>
            <a:ext cx="456588" cy="152434"/>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17" descr="MEGAN6-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8972" y="4129049"/>
            <a:ext cx="25717" cy="2571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577641">
            <a:off x="3320325" y="4340011"/>
            <a:ext cx="542335" cy="21693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1569137">
            <a:off x="2800982" y="4296314"/>
            <a:ext cx="396574" cy="23419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tatic.pubmed.gov/portal/portal3rc.fcgi/4156957/img/3361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9383"/>
          <a:stretch/>
        </p:blipFill>
        <p:spPr bwMode="auto">
          <a:xfrm>
            <a:off x="5047519" y="4402968"/>
            <a:ext cx="476565" cy="212946"/>
          </a:xfrm>
          <a:prstGeom prst="rect">
            <a:avLst/>
          </a:prstGeom>
          <a:noFill/>
          <a:extLst>
            <a:ext uri="{909E8E84-426E-40DD-AFC4-6F175D3DCCD1}">
              <a14:hiddenFill xmlns:a14="http://schemas.microsoft.com/office/drawing/2010/main">
                <a:solidFill>
                  <a:srgbClr val="FFFFFF"/>
                </a:solidFill>
              </a14:hiddenFill>
            </a:ext>
          </a:extLst>
        </p:spPr>
      </p:pic>
      <p:pic>
        <p:nvPicPr>
          <p:cNvPr id="5143" name="Picture 23" descr="MEGAN6-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308085">
            <a:off x="7678833" y="3985649"/>
            <a:ext cx="212301" cy="2123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rot="20662609">
            <a:off x="8145782" y="3886710"/>
            <a:ext cx="663441" cy="152592"/>
            <a:chOff x="4676776" y="2802402"/>
            <a:chExt cx="952499" cy="219075"/>
          </a:xfrm>
        </p:grpSpPr>
        <p:sp>
          <p:nvSpPr>
            <p:cNvPr id="41" name="Rectangle 40"/>
            <p:cNvSpPr/>
            <p:nvPr/>
          </p:nvSpPr>
          <p:spPr>
            <a:xfrm>
              <a:off x="4676776" y="2802402"/>
              <a:ext cx="952499" cy="1979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2" name="Picture 19" descr="https://www.mg-rast.org/images/MGRAST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5764" y="2802402"/>
              <a:ext cx="861148" cy="219075"/>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4"/>
          <p:cNvSpPr/>
          <p:nvPr/>
        </p:nvSpPr>
        <p:spPr>
          <a:xfrm>
            <a:off x="6272998" y="4351428"/>
            <a:ext cx="476846" cy="13690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9" dirty="0">
                <a:solidFill>
                  <a:schemeClr val="tx1"/>
                </a:solidFill>
                <a:latin typeface="Times New Roman" panose="02020603050405020304" pitchFamily="18" charset="0"/>
                <a:cs typeface="Times New Roman" panose="02020603050405020304" pitchFamily="18" charset="0"/>
              </a:rPr>
              <a:t>MEGAHIT</a:t>
            </a:r>
          </a:p>
        </p:txBody>
      </p:sp>
      <p:pic>
        <p:nvPicPr>
          <p:cNvPr id="5145" name="Picture 25" descr="https://bitbucket.org/repo/49y6o9/images/2814622477-biobakery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686876">
            <a:off x="4789253" y="3329807"/>
            <a:ext cx="586066" cy="231472"/>
          </a:xfrm>
          <a:prstGeom prst="rect">
            <a:avLst/>
          </a:prstGeom>
          <a:noFill/>
          <a:extLst>
            <a:ext uri="{909E8E84-426E-40DD-AFC4-6F175D3DCCD1}">
              <a14:hiddenFill xmlns:a14="http://schemas.microsoft.com/office/drawing/2010/main">
                <a:solidFill>
                  <a:srgbClr val="FFFFFF"/>
                </a:solidFill>
              </a14:hiddenFill>
            </a:ext>
          </a:extLst>
        </p:spPr>
      </p:pic>
      <p:pic>
        <p:nvPicPr>
          <p:cNvPr id="5147" name="Picture 27" descr="https://ccb.jhu.edu/software/kraken/kraken-logo-t.png"/>
          <p:cNvPicPr>
            <a:picLocks noChangeAspect="1" noChangeArrowheads="1"/>
          </p:cNvPicPr>
          <p:nvPr/>
        </p:nvPicPr>
        <p:blipFill rotWithShape="1">
          <a:blip r:embed="rId13">
            <a:extLst>
              <a:ext uri="{28A0092B-C50C-407E-A947-70E740481C1C}">
                <a14:useLocalDpi xmlns:a14="http://schemas.microsoft.com/office/drawing/2010/main" val="0"/>
              </a:ext>
            </a:extLst>
          </a:blip>
          <a:srcRect r="65720" b="33442"/>
          <a:stretch/>
        </p:blipFill>
        <p:spPr bwMode="auto">
          <a:xfrm>
            <a:off x="7922745" y="4434677"/>
            <a:ext cx="508069" cy="151130"/>
          </a:xfrm>
          <a:prstGeom prst="rect">
            <a:avLst/>
          </a:prstGeom>
          <a:solidFill>
            <a:schemeClr val="bg1">
              <a:lumMod val="50000"/>
            </a:schemeClr>
          </a:solidFill>
        </p:spPr>
      </p:pic>
      <p:pic>
        <p:nvPicPr>
          <p:cNvPr id="5149" name="Picture 29" descr="Image result for metaphla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1033466">
            <a:off x="5584805" y="3269010"/>
            <a:ext cx="310967" cy="31096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tatic.pubmed.gov/portal/portal3rc.fcgi/4156957/img/3361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9383"/>
          <a:stretch/>
        </p:blipFill>
        <p:spPr bwMode="auto">
          <a:xfrm rot="20908352">
            <a:off x="8133892" y="3317871"/>
            <a:ext cx="451168" cy="20159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9" descr="https://lh6.googleusercontent.com/tvl-hDbnBPdBcwEyuNjfyU3aAumN_ljTyKPck1Os1yN4rb0nLI5p4qAVn_HewnbyEsj0UoenNImNIPU2LxDcINNClvoVOxoIJB3HDeuTRfsJzatzd8FDLMSk6_dEXTUEFBgVufw_pf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357" y="2192217"/>
            <a:ext cx="386145" cy="17490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1" descr="https://lh4.googleusercontent.com/Xmyd2IIZEzQH1-bdYRD5OlEUhJ7X0WGGmO86XBpNzj7LS7IBddHk26rw7ln4uhdkXFzvxIWEgST0u3gx3LaRVtslAwdy5B7nyldbykydaq91YDRvKT12Nq04sLBINdfJywMsOQAQjv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3492" y="2085061"/>
            <a:ext cx="356279" cy="356279"/>
          </a:xfrm>
          <a:prstGeom prst="rect">
            <a:avLst/>
          </a:prstGeom>
          <a:noFill/>
          <a:extLst>
            <a:ext uri="{909E8E84-426E-40DD-AFC4-6F175D3DCCD1}">
              <a14:hiddenFill xmlns:a14="http://schemas.microsoft.com/office/drawing/2010/main">
                <a:solidFill>
                  <a:srgbClr val="FFFFFF"/>
                </a:solidFill>
              </a14:hiddenFill>
            </a:ext>
          </a:extLst>
        </p:spPr>
      </p:pic>
      <p:pic>
        <p:nvPicPr>
          <p:cNvPr id="5151" name="Picture 31" descr="RD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66700" y="2433351"/>
            <a:ext cx="398650" cy="2989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cxnSpLocks/>
            <a:stCxn id="4" idx="3"/>
            <a:endCxn id="6" idx="7"/>
          </p:cNvCxnSpPr>
          <p:nvPr/>
        </p:nvCxnSpPr>
        <p:spPr>
          <a:xfrm flipH="1">
            <a:off x="3328981" y="1557440"/>
            <a:ext cx="389408" cy="59989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4" idx="5"/>
          </p:cNvCxnSpPr>
          <p:nvPr/>
        </p:nvCxnSpPr>
        <p:spPr>
          <a:xfrm>
            <a:off x="4902777" y="1557440"/>
            <a:ext cx="766050" cy="24555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6" idx="3"/>
            <a:endCxn id="7" idx="7"/>
          </p:cNvCxnSpPr>
          <p:nvPr/>
        </p:nvCxnSpPr>
        <p:spPr>
          <a:xfrm flipH="1">
            <a:off x="2322912" y="2566502"/>
            <a:ext cx="70299" cy="26178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 idx="5"/>
          </p:cNvCxnSpPr>
          <p:nvPr/>
        </p:nvCxnSpPr>
        <p:spPr>
          <a:xfrm>
            <a:off x="3328981" y="2566501"/>
            <a:ext cx="133280" cy="41232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7" idx="3"/>
            <a:endCxn id="15" idx="0"/>
          </p:cNvCxnSpPr>
          <p:nvPr/>
        </p:nvCxnSpPr>
        <p:spPr>
          <a:xfrm flipH="1">
            <a:off x="811019" y="3237455"/>
            <a:ext cx="349447" cy="65730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endCxn id="16" idx="0"/>
          </p:cNvCxnSpPr>
          <p:nvPr/>
        </p:nvCxnSpPr>
        <p:spPr>
          <a:xfrm>
            <a:off x="1984460" y="3329015"/>
            <a:ext cx="285100" cy="60366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endCxn id="13" idx="0"/>
          </p:cNvCxnSpPr>
          <p:nvPr/>
        </p:nvCxnSpPr>
        <p:spPr>
          <a:xfrm flipH="1">
            <a:off x="3320314" y="3555561"/>
            <a:ext cx="49736" cy="39101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a:endCxn id="14" idx="1"/>
          </p:cNvCxnSpPr>
          <p:nvPr/>
        </p:nvCxnSpPr>
        <p:spPr>
          <a:xfrm>
            <a:off x="3767225" y="3541648"/>
            <a:ext cx="799663" cy="48104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cxnSpLocks/>
            <a:stCxn id="5" idx="4"/>
          </p:cNvCxnSpPr>
          <p:nvPr/>
        </p:nvCxnSpPr>
        <p:spPr>
          <a:xfrm>
            <a:off x="6388207" y="2581591"/>
            <a:ext cx="1698853" cy="148120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cxnSpLocks/>
          </p:cNvCxnSpPr>
          <p:nvPr/>
        </p:nvCxnSpPr>
        <p:spPr>
          <a:xfrm>
            <a:off x="6146845" y="2601581"/>
            <a:ext cx="488528" cy="13418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rot="1319335">
            <a:off x="2806704" y="3349677"/>
            <a:ext cx="662786" cy="187615"/>
            <a:chOff x="3262440" y="3022687"/>
            <a:chExt cx="862784" cy="244228"/>
          </a:xfrm>
        </p:grpSpPr>
        <p:pic>
          <p:nvPicPr>
            <p:cNvPr id="5141" name="Picture 21" descr="https://lh6.googleusercontent.com/uEewJwZeOg048pwQ6fnyT8Dk3LJv0UlZ4S9BanH5CkEI9lHOmR2tDRKWUOrtp_H6sxjU4RuuhSx8vSLUEzhJec3Dfpau6NngIPcbii4vw7PbxOWnAgQ44nwYwbz2bDshNEGZSRZ1Mfs"/>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703" t="37778" r="12610" b="24108"/>
            <a:stretch/>
          </p:blipFill>
          <p:spPr bwMode="auto">
            <a:xfrm>
              <a:off x="3329864" y="3023522"/>
              <a:ext cx="795360" cy="22529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62440" y="3022687"/>
              <a:ext cx="824558" cy="244228"/>
            </a:xfrm>
            <a:prstGeom prst="rect">
              <a:avLst/>
            </a:prstGeom>
            <a:noFill/>
          </p:spPr>
          <p:txBody>
            <a:bodyPr wrap="square" rtlCol="0">
              <a:spAutoFit/>
            </a:bodyPr>
            <a:lstStyle/>
            <a:p>
              <a:r>
                <a:rPr lang="en-US" sz="619" dirty="0" err="1"/>
                <a:t>PathoScope</a:t>
              </a:r>
              <a:endParaRPr lang="en-US" sz="619" dirty="0"/>
            </a:p>
          </p:txBody>
        </p:sp>
      </p:grpSp>
      <p:grpSp>
        <p:nvGrpSpPr>
          <p:cNvPr id="20" name="Group 19"/>
          <p:cNvGrpSpPr/>
          <p:nvPr/>
        </p:nvGrpSpPr>
        <p:grpSpPr>
          <a:xfrm rot="20662609">
            <a:off x="3660189" y="3362003"/>
            <a:ext cx="731704" cy="168293"/>
            <a:chOff x="4676776" y="2802402"/>
            <a:chExt cx="952499" cy="219075"/>
          </a:xfrm>
        </p:grpSpPr>
        <p:sp>
          <p:nvSpPr>
            <p:cNvPr id="19" name="Rectangle 18"/>
            <p:cNvSpPr/>
            <p:nvPr/>
          </p:nvSpPr>
          <p:spPr>
            <a:xfrm>
              <a:off x="4676776" y="2802402"/>
              <a:ext cx="952499" cy="1979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139" name="Picture 19" descr="https://www.mg-rast.org/images/MGRAST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5764" y="2802402"/>
              <a:ext cx="861148" cy="219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rot="1319335">
            <a:off x="8055194" y="2834634"/>
            <a:ext cx="662786" cy="187615"/>
            <a:chOff x="3262440" y="3022687"/>
            <a:chExt cx="862784" cy="244228"/>
          </a:xfrm>
        </p:grpSpPr>
        <p:pic>
          <p:nvPicPr>
            <p:cNvPr id="81" name="Picture 21" descr="https://lh6.googleusercontent.com/uEewJwZeOg048pwQ6fnyT8Dk3LJv0UlZ4S9BanH5CkEI9lHOmR2tDRKWUOrtp_H6sxjU4RuuhSx8vSLUEzhJec3Dfpau6NngIPcbii4vw7PbxOWnAgQ44nwYwbz2bDshNEGZSRZ1Mfs"/>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703" t="37778" r="12610" b="24108"/>
            <a:stretch/>
          </p:blipFill>
          <p:spPr bwMode="auto">
            <a:xfrm>
              <a:off x="3329864" y="3023522"/>
              <a:ext cx="795360" cy="225293"/>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3262440" y="3022687"/>
              <a:ext cx="824558" cy="244228"/>
            </a:xfrm>
            <a:prstGeom prst="rect">
              <a:avLst/>
            </a:prstGeom>
            <a:noFill/>
          </p:spPr>
          <p:txBody>
            <a:bodyPr wrap="square" rtlCol="0">
              <a:spAutoFit/>
            </a:bodyPr>
            <a:lstStyle/>
            <a:p>
              <a:r>
                <a:rPr lang="en-US" sz="619" dirty="0" err="1"/>
                <a:t>PathoScope</a:t>
              </a:r>
              <a:endParaRPr lang="en-US" sz="619" dirty="0"/>
            </a:p>
          </p:txBody>
        </p:sp>
      </p:grpSp>
      <p:cxnSp>
        <p:nvCxnSpPr>
          <p:cNvPr id="83" name="Straight Arrow Connector 82"/>
          <p:cNvCxnSpPr>
            <a:cxnSpLocks/>
            <a:stCxn id="5" idx="3"/>
            <a:endCxn id="9" idx="0"/>
          </p:cNvCxnSpPr>
          <p:nvPr/>
        </p:nvCxnSpPr>
        <p:spPr>
          <a:xfrm flipH="1">
            <a:off x="5385067" y="2438711"/>
            <a:ext cx="410946" cy="43154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a:endCxn id="10" idx="0"/>
          </p:cNvCxnSpPr>
          <p:nvPr/>
        </p:nvCxnSpPr>
        <p:spPr>
          <a:xfrm>
            <a:off x="6836393" y="2495027"/>
            <a:ext cx="1086352" cy="327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15" descr="Image result for dada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80067">
            <a:off x="2302926" y="4034304"/>
            <a:ext cx="456588" cy="15243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0" descr="Image result for integrated microbial genom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318208">
            <a:off x="3663651" y="2916970"/>
            <a:ext cx="181853" cy="18185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PathoSystems Resource Integration Cente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762955">
            <a:off x="6886448" y="2250933"/>
            <a:ext cx="402380" cy="254408"/>
          </a:xfrm>
          <a:prstGeom prst="rect">
            <a:avLst/>
          </a:prstGeom>
          <a:noFill/>
          <a:extLst>
            <a:ext uri="{909E8E84-426E-40DD-AFC4-6F175D3DCCD1}">
              <a14:hiddenFill xmlns:a14="http://schemas.microsoft.com/office/drawing/2010/main">
                <a:solidFill>
                  <a:srgbClr val="FFFFFF"/>
                </a:solidFill>
              </a14:hiddenFill>
            </a:ext>
          </a:extLst>
        </p:spPr>
      </p:pic>
      <p:sp>
        <p:nvSpPr>
          <p:cNvPr id="61" name="Title 1">
            <a:extLst>
              <a:ext uri="{FF2B5EF4-FFF2-40B4-BE49-F238E27FC236}">
                <a16:creationId xmlns:a16="http://schemas.microsoft.com/office/drawing/2014/main" id="{DB60B85B-711E-4440-B893-2110A0035D5C}"/>
              </a:ext>
            </a:extLst>
          </p:cNvPr>
          <p:cNvSpPr>
            <a:spLocks noGrp="1"/>
          </p:cNvSpPr>
          <p:nvPr>
            <p:ph type="title"/>
          </p:nvPr>
        </p:nvSpPr>
        <p:spPr>
          <a:xfrm>
            <a:off x="1900640" y="-109884"/>
            <a:ext cx="6172200" cy="857250"/>
          </a:xfrm>
        </p:spPr>
        <p:txBody>
          <a:bodyPr>
            <a:normAutofit fontScale="90000"/>
          </a:bodyPr>
          <a:lstStyle/>
          <a:p>
            <a:r>
              <a:rPr lang="en-US" dirty="0"/>
              <a:t>Experimental and Analysis Pipelines</a:t>
            </a:r>
          </a:p>
        </p:txBody>
      </p:sp>
    </p:spTree>
    <p:extLst>
      <p:ext uri="{BB962C8B-B14F-4D97-AF65-F5344CB8AC3E}">
        <p14:creationId xmlns:p14="http://schemas.microsoft.com/office/powerpoint/2010/main" val="1014288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2184338" y="-5648"/>
            <a:ext cx="8229600" cy="606029"/>
          </a:xfrm>
        </p:spPr>
        <p:txBody>
          <a:bodyPr/>
          <a:lstStyle/>
          <a:p>
            <a:r>
              <a:rPr lang="en" dirty="0"/>
              <a:t>16S rDNA analysis</a:t>
            </a:r>
            <a:endParaRPr lang="en-US" dirty="0"/>
          </a:p>
        </p:txBody>
      </p:sp>
      <p:sp>
        <p:nvSpPr>
          <p:cNvPr id="7" name="Content Placeholder 2">
            <a:extLst>
              <a:ext uri="{FF2B5EF4-FFF2-40B4-BE49-F238E27FC236}">
                <a16:creationId xmlns:a16="http://schemas.microsoft.com/office/drawing/2014/main" id="{99D47AE9-4F2A-634A-A9B7-1AA64CEF9CB0}"/>
              </a:ext>
            </a:extLst>
          </p:cNvPr>
          <p:cNvSpPr txBox="1">
            <a:spLocks/>
          </p:cNvSpPr>
          <p:nvPr/>
        </p:nvSpPr>
        <p:spPr>
          <a:xfrm>
            <a:off x="-61935" y="565798"/>
            <a:ext cx="9205935" cy="4011904"/>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Clr>
                <a:srgbClr val="DD0000"/>
              </a:buClr>
              <a:buSzPct val="80000"/>
              <a:buFont typeface="Wingdings" charset="2"/>
              <a:buChar char="Ø"/>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DD0000"/>
              </a:buClr>
              <a:buSzPct val="80000"/>
              <a:buFont typeface="Wingdings" charset="2"/>
              <a:buChar char="ü"/>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DD0000"/>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Clr>
                <a:srgbClr val="DD0000"/>
              </a:buClr>
              <a:buSzPct val="65000"/>
              <a:buFont typeface="Wingdings" charset="2"/>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rgbClr val="DD0000"/>
              </a:buClr>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 sz="2100" dirty="0" err="1"/>
              <a:t>Qiime</a:t>
            </a:r>
            <a:r>
              <a:rPr lang="en" sz="2100" dirty="0"/>
              <a:t> is a standard 16S analysis toolkit. It used </a:t>
            </a:r>
            <a:r>
              <a:rPr lang="en" sz="2100" dirty="0" err="1"/>
              <a:t>PyNAST</a:t>
            </a:r>
            <a:r>
              <a:rPr lang="en" sz="2100" dirty="0"/>
              <a:t> to align reads to a reference (probably </a:t>
            </a:r>
            <a:r>
              <a:rPr lang="en" sz="2100" dirty="0" err="1"/>
              <a:t>greengenes</a:t>
            </a:r>
            <a:r>
              <a:rPr lang="en" sz="2100" dirty="0"/>
              <a:t>) and can automatically spit out summary metrics and plots.</a:t>
            </a:r>
          </a:p>
          <a:p>
            <a:endParaRPr lang="en-US" sz="2100" dirty="0"/>
          </a:p>
        </p:txBody>
      </p:sp>
      <p:pic>
        <p:nvPicPr>
          <p:cNvPr id="8" name="Shape 220">
            <a:extLst>
              <a:ext uri="{FF2B5EF4-FFF2-40B4-BE49-F238E27FC236}">
                <a16:creationId xmlns:a16="http://schemas.microsoft.com/office/drawing/2014/main" id="{5C680760-21C1-F944-922C-DE38A48F5C30}"/>
              </a:ext>
            </a:extLst>
          </p:cNvPr>
          <p:cNvPicPr preferRelativeResize="0"/>
          <p:nvPr/>
        </p:nvPicPr>
        <p:blipFill>
          <a:blip r:embed="rId2">
            <a:alphaModFix/>
          </a:blip>
          <a:stretch>
            <a:fillRect/>
          </a:stretch>
        </p:blipFill>
        <p:spPr>
          <a:xfrm>
            <a:off x="5692339" y="1221924"/>
            <a:ext cx="2979067" cy="1369510"/>
          </a:xfrm>
          <a:prstGeom prst="rect">
            <a:avLst/>
          </a:prstGeom>
          <a:noFill/>
          <a:ln>
            <a:noFill/>
          </a:ln>
        </p:spPr>
      </p:pic>
      <p:pic>
        <p:nvPicPr>
          <p:cNvPr id="9" name="Shape 223">
            <a:extLst>
              <a:ext uri="{FF2B5EF4-FFF2-40B4-BE49-F238E27FC236}">
                <a16:creationId xmlns:a16="http://schemas.microsoft.com/office/drawing/2014/main" id="{4818B8F4-6FD2-2045-9E80-04BFBFC98EA7}"/>
              </a:ext>
            </a:extLst>
          </p:cNvPr>
          <p:cNvPicPr preferRelativeResize="0"/>
          <p:nvPr/>
        </p:nvPicPr>
        <p:blipFill rotWithShape="1">
          <a:blip r:embed="rId3">
            <a:alphaModFix/>
          </a:blip>
          <a:srcRect b="48250"/>
          <a:stretch/>
        </p:blipFill>
        <p:spPr>
          <a:xfrm>
            <a:off x="122039" y="2230371"/>
            <a:ext cx="2653610" cy="1709096"/>
          </a:xfrm>
          <a:prstGeom prst="rect">
            <a:avLst/>
          </a:prstGeom>
          <a:noFill/>
          <a:ln>
            <a:noFill/>
          </a:ln>
        </p:spPr>
      </p:pic>
      <p:sp>
        <p:nvSpPr>
          <p:cNvPr id="10" name="Shape 224">
            <a:extLst>
              <a:ext uri="{FF2B5EF4-FFF2-40B4-BE49-F238E27FC236}">
                <a16:creationId xmlns:a16="http://schemas.microsoft.com/office/drawing/2014/main" id="{75AD25A4-D938-864A-853C-C47D67AAAB01}"/>
              </a:ext>
            </a:extLst>
          </p:cNvPr>
          <p:cNvSpPr txBox="1"/>
          <p:nvPr/>
        </p:nvSpPr>
        <p:spPr>
          <a:xfrm>
            <a:off x="153432" y="1549018"/>
            <a:ext cx="1415320" cy="604409"/>
          </a:xfrm>
          <a:prstGeom prst="rect">
            <a:avLst/>
          </a:prstGeom>
          <a:noFill/>
          <a:ln>
            <a:noFill/>
          </a:ln>
        </p:spPr>
        <p:txBody>
          <a:bodyPr wrap="square" lIns="68569" tIns="68569" rIns="68569" bIns="68569" anchor="t" anchorCtr="0">
            <a:noAutofit/>
          </a:bodyPr>
          <a:lstStyle/>
          <a:p>
            <a:pPr algn="ctr"/>
            <a:r>
              <a:rPr lang="en" sz="1800" dirty="0"/>
              <a:t>Alpha diversity</a:t>
            </a:r>
          </a:p>
        </p:txBody>
      </p:sp>
      <p:sp>
        <p:nvSpPr>
          <p:cNvPr id="11" name="Shape 225">
            <a:extLst>
              <a:ext uri="{FF2B5EF4-FFF2-40B4-BE49-F238E27FC236}">
                <a16:creationId xmlns:a16="http://schemas.microsoft.com/office/drawing/2014/main" id="{87A8A403-285A-0848-984E-519F3EE8C21D}"/>
              </a:ext>
            </a:extLst>
          </p:cNvPr>
          <p:cNvSpPr txBox="1"/>
          <p:nvPr/>
        </p:nvSpPr>
        <p:spPr>
          <a:xfrm>
            <a:off x="1315426" y="1596526"/>
            <a:ext cx="1363257" cy="604409"/>
          </a:xfrm>
          <a:prstGeom prst="rect">
            <a:avLst/>
          </a:prstGeom>
          <a:noFill/>
          <a:ln>
            <a:noFill/>
          </a:ln>
        </p:spPr>
        <p:txBody>
          <a:bodyPr wrap="square" lIns="68569" tIns="68569" rIns="68569" bIns="68569" anchor="t" anchorCtr="0">
            <a:noAutofit/>
          </a:bodyPr>
          <a:lstStyle/>
          <a:p>
            <a:pPr algn="ctr"/>
            <a:r>
              <a:rPr lang="en" sz="1800" dirty="0"/>
              <a:t>OTUs observed</a:t>
            </a:r>
          </a:p>
        </p:txBody>
      </p:sp>
      <p:pic>
        <p:nvPicPr>
          <p:cNvPr id="12" name="Shape 226">
            <a:extLst>
              <a:ext uri="{FF2B5EF4-FFF2-40B4-BE49-F238E27FC236}">
                <a16:creationId xmlns:a16="http://schemas.microsoft.com/office/drawing/2014/main" id="{69BDE96D-3C78-A946-8B7B-3B32091A26A0}"/>
              </a:ext>
            </a:extLst>
          </p:cNvPr>
          <p:cNvPicPr preferRelativeResize="0"/>
          <p:nvPr/>
        </p:nvPicPr>
        <p:blipFill>
          <a:blip r:embed="rId4">
            <a:alphaModFix/>
          </a:blip>
          <a:stretch>
            <a:fillRect/>
          </a:stretch>
        </p:blipFill>
        <p:spPr>
          <a:xfrm>
            <a:off x="2627691" y="2360182"/>
            <a:ext cx="3195210" cy="2339738"/>
          </a:xfrm>
          <a:prstGeom prst="rect">
            <a:avLst/>
          </a:prstGeom>
          <a:noFill/>
          <a:ln>
            <a:noFill/>
          </a:ln>
        </p:spPr>
      </p:pic>
      <p:sp>
        <p:nvSpPr>
          <p:cNvPr id="13" name="Shape 227">
            <a:extLst>
              <a:ext uri="{FF2B5EF4-FFF2-40B4-BE49-F238E27FC236}">
                <a16:creationId xmlns:a16="http://schemas.microsoft.com/office/drawing/2014/main" id="{D89B92B9-B49C-B64C-9B6F-8740A1A4AD85}"/>
              </a:ext>
            </a:extLst>
          </p:cNvPr>
          <p:cNvSpPr txBox="1"/>
          <p:nvPr/>
        </p:nvSpPr>
        <p:spPr>
          <a:xfrm>
            <a:off x="2951721" y="1928166"/>
            <a:ext cx="1760923" cy="604409"/>
          </a:xfrm>
          <a:prstGeom prst="rect">
            <a:avLst/>
          </a:prstGeom>
          <a:noFill/>
          <a:ln>
            <a:noFill/>
          </a:ln>
        </p:spPr>
        <p:txBody>
          <a:bodyPr wrap="square" lIns="68569" tIns="68569" rIns="68569" bIns="68569" anchor="t" anchorCtr="0">
            <a:noAutofit/>
          </a:bodyPr>
          <a:lstStyle/>
          <a:p>
            <a:pPr algn="ctr"/>
            <a:r>
              <a:rPr lang="en" sz="1800" dirty="0"/>
              <a:t>Beta diversity</a:t>
            </a:r>
          </a:p>
        </p:txBody>
      </p:sp>
      <p:pic>
        <p:nvPicPr>
          <p:cNvPr id="14" name="Shape 228">
            <a:extLst>
              <a:ext uri="{FF2B5EF4-FFF2-40B4-BE49-F238E27FC236}">
                <a16:creationId xmlns:a16="http://schemas.microsoft.com/office/drawing/2014/main" id="{7731D249-02C7-F349-BE96-5D04F0D9D5D4}"/>
              </a:ext>
            </a:extLst>
          </p:cNvPr>
          <p:cNvPicPr preferRelativeResize="0"/>
          <p:nvPr/>
        </p:nvPicPr>
        <p:blipFill>
          <a:blip r:embed="rId5">
            <a:alphaModFix/>
          </a:blip>
          <a:stretch>
            <a:fillRect/>
          </a:stretch>
        </p:blipFill>
        <p:spPr>
          <a:xfrm>
            <a:off x="5507970" y="3006107"/>
            <a:ext cx="3667035" cy="2118977"/>
          </a:xfrm>
          <a:prstGeom prst="rect">
            <a:avLst/>
          </a:prstGeom>
          <a:noFill/>
          <a:ln>
            <a:noFill/>
          </a:ln>
        </p:spPr>
      </p:pic>
      <p:sp>
        <p:nvSpPr>
          <p:cNvPr id="15" name="Shape 229">
            <a:extLst>
              <a:ext uri="{FF2B5EF4-FFF2-40B4-BE49-F238E27FC236}">
                <a16:creationId xmlns:a16="http://schemas.microsoft.com/office/drawing/2014/main" id="{73E16E80-E206-3949-85C9-76C14174366E}"/>
              </a:ext>
            </a:extLst>
          </p:cNvPr>
          <p:cNvSpPr txBox="1"/>
          <p:nvPr/>
        </p:nvSpPr>
        <p:spPr>
          <a:xfrm>
            <a:off x="5969598" y="2591434"/>
            <a:ext cx="2539581" cy="604409"/>
          </a:xfrm>
          <a:prstGeom prst="rect">
            <a:avLst/>
          </a:prstGeom>
          <a:noFill/>
          <a:ln>
            <a:noFill/>
          </a:ln>
        </p:spPr>
        <p:txBody>
          <a:bodyPr wrap="square" lIns="68569" tIns="68569" rIns="68569" bIns="68569" anchor="t" anchorCtr="0">
            <a:noAutofit/>
          </a:bodyPr>
          <a:lstStyle/>
          <a:p>
            <a:pPr algn="ctr"/>
            <a:r>
              <a:rPr lang="en" sz="1800" dirty="0"/>
              <a:t>Taxa abundance</a:t>
            </a:r>
          </a:p>
        </p:txBody>
      </p:sp>
    </p:spTree>
    <p:extLst>
      <p:ext uri="{BB962C8B-B14F-4D97-AF65-F5344CB8AC3E}">
        <p14:creationId xmlns:p14="http://schemas.microsoft.com/office/powerpoint/2010/main" val="3536928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673352" y="83564"/>
            <a:ext cx="5797296" cy="891540"/>
          </a:xfrm>
        </p:spPr>
        <p:txBody>
          <a:bodyPr>
            <a:normAutofit fontScale="90000"/>
          </a:bodyPr>
          <a:lstStyle/>
          <a:p>
            <a:pPr algn="ctr"/>
            <a:br>
              <a:rPr lang="en" dirty="0"/>
            </a:br>
            <a:r>
              <a:rPr lang="en-US" b="1" dirty="0" err="1"/>
              <a:t>PathoScope</a:t>
            </a:r>
            <a:r>
              <a:rPr lang="en-US" b="1" dirty="0"/>
              <a:t>: </a:t>
            </a:r>
            <a:br>
              <a:rPr lang="en-US" b="1" dirty="0"/>
            </a:br>
            <a:r>
              <a:rPr lang="en-US" sz="2025" b="1" dirty="0"/>
              <a:t>`Plug and Play' Metagenomic Framework</a:t>
            </a:r>
            <a:br>
              <a:rPr lang="en-US" dirty="0"/>
            </a:br>
            <a:endParaRPr lang="en-US" dirty="0"/>
          </a:p>
        </p:txBody>
      </p:sp>
      <p:sp>
        <p:nvSpPr>
          <p:cNvPr id="16" name="Content Placeholder 2">
            <a:extLst>
              <a:ext uri="{FF2B5EF4-FFF2-40B4-BE49-F238E27FC236}">
                <a16:creationId xmlns:a16="http://schemas.microsoft.com/office/drawing/2014/main" id="{A81E5F94-9CD5-034B-A75A-673A54A780D7}"/>
              </a:ext>
            </a:extLst>
          </p:cNvPr>
          <p:cNvSpPr>
            <a:spLocks noGrp="1"/>
          </p:cNvSpPr>
          <p:nvPr>
            <p:ph idx="1"/>
          </p:nvPr>
        </p:nvSpPr>
        <p:spPr>
          <a:xfrm>
            <a:off x="457847" y="1018200"/>
            <a:ext cx="6832839" cy="3795482"/>
          </a:xfrm>
        </p:spPr>
        <p:txBody>
          <a:bodyPr>
            <a:normAutofit fontScale="92500" lnSpcReduction="10000"/>
          </a:bodyPr>
          <a:lstStyle/>
          <a:p>
            <a:r>
              <a:rPr lang="en-US" b="1" dirty="0" err="1"/>
              <a:t>PathoScope</a:t>
            </a:r>
            <a:r>
              <a:rPr lang="en-US" b="1" dirty="0"/>
              <a:t> Core Modules:</a:t>
            </a:r>
            <a:endParaRPr lang="en-US" dirty="0"/>
          </a:p>
          <a:p>
            <a:pPr lvl="1"/>
            <a:r>
              <a:rPr lang="en-US" u="sng" dirty="0" err="1"/>
              <a:t>PathoLib</a:t>
            </a:r>
            <a:r>
              <a:rPr lang="en-US" u="sng" dirty="0"/>
              <a:t>:</a:t>
            </a:r>
            <a:r>
              <a:rPr lang="en-US" dirty="0"/>
              <a:t> Automatic genome library extraction and optimization</a:t>
            </a:r>
          </a:p>
          <a:p>
            <a:pPr lvl="1"/>
            <a:r>
              <a:rPr lang="en-US" u="sng" dirty="0" err="1"/>
              <a:t>PathoMap</a:t>
            </a:r>
            <a:r>
              <a:rPr lang="en-US" u="sng" dirty="0"/>
              <a:t>:</a:t>
            </a:r>
            <a:r>
              <a:rPr lang="en-US" dirty="0"/>
              <a:t> Align reads and filter reads from host, etc.</a:t>
            </a:r>
          </a:p>
          <a:p>
            <a:pPr lvl="1"/>
            <a:r>
              <a:rPr lang="en-US" u="sng" dirty="0" err="1"/>
              <a:t>PathoID</a:t>
            </a:r>
            <a:r>
              <a:rPr lang="en-US" u="sng" dirty="0"/>
              <a:t>:</a:t>
            </a:r>
            <a:r>
              <a:rPr lang="en-US" dirty="0"/>
              <a:t> Reassign ambiguous reads, identify strains present, and estimate proportions of RNA/DNA</a:t>
            </a:r>
          </a:p>
          <a:p>
            <a:pPr lvl="1"/>
            <a:r>
              <a:rPr lang="en-US" u="sng" dirty="0" err="1"/>
              <a:t>PathoReport</a:t>
            </a:r>
            <a:r>
              <a:rPr lang="en-US" u="sng" dirty="0"/>
              <a:t>:</a:t>
            </a:r>
            <a:r>
              <a:rPr lang="en-US" dirty="0"/>
              <a:t> Summary reports, XML report, contigs, annotations </a:t>
            </a:r>
            <a:r>
              <a:rPr lang="en-US" dirty="0" err="1"/>
              <a:t>etc</a:t>
            </a:r>
            <a:endParaRPr lang="en-US" dirty="0"/>
          </a:p>
          <a:p>
            <a:r>
              <a:rPr lang="en-US" b="1" dirty="0" err="1"/>
              <a:t>PathoScope</a:t>
            </a:r>
            <a:r>
              <a:rPr lang="en-US" b="1" dirty="0"/>
              <a:t> Optional Modules:</a:t>
            </a:r>
            <a:endParaRPr lang="en-US" dirty="0"/>
          </a:p>
          <a:p>
            <a:pPr lvl="1"/>
            <a:r>
              <a:rPr lang="en-US" u="sng" dirty="0" err="1"/>
              <a:t>PathoQC</a:t>
            </a:r>
            <a:r>
              <a:rPr lang="en-US" u="sng" dirty="0"/>
              <a:t>:</a:t>
            </a:r>
            <a:r>
              <a:rPr lang="en-US" dirty="0"/>
              <a:t> Parallel quality control wrapper for multiple QC programs.</a:t>
            </a:r>
          </a:p>
          <a:p>
            <a:pPr lvl="1"/>
            <a:r>
              <a:rPr lang="en-US" u="sng" dirty="0" err="1"/>
              <a:t>PathoDB</a:t>
            </a:r>
            <a:r>
              <a:rPr lang="en-US" u="sng" dirty="0"/>
              <a:t>:</a:t>
            </a:r>
            <a:r>
              <a:rPr lang="en-US" dirty="0"/>
              <a:t> Extract annotation from NCBI (name, genes, </a:t>
            </a:r>
            <a:r>
              <a:rPr lang="en-US" dirty="0" err="1"/>
              <a:t>products,lineage</a:t>
            </a:r>
            <a:r>
              <a:rPr lang="en-US" dirty="0"/>
              <a:t>, </a:t>
            </a:r>
            <a:r>
              <a:rPr lang="en-US" dirty="0" err="1"/>
              <a:t>etc</a:t>
            </a:r>
            <a:r>
              <a:rPr lang="en-US" dirty="0"/>
              <a:t>)</a:t>
            </a:r>
          </a:p>
        </p:txBody>
      </p:sp>
      <p:sp>
        <p:nvSpPr>
          <p:cNvPr id="6" name="TextBox 5">
            <a:extLst>
              <a:ext uri="{FF2B5EF4-FFF2-40B4-BE49-F238E27FC236}">
                <a16:creationId xmlns:a16="http://schemas.microsoft.com/office/drawing/2014/main" id="{BD05B07E-E679-CA43-93E6-4F6888860E67}"/>
              </a:ext>
            </a:extLst>
          </p:cNvPr>
          <p:cNvSpPr txBox="1"/>
          <p:nvPr/>
        </p:nvSpPr>
        <p:spPr>
          <a:xfrm>
            <a:off x="4051808" y="4681463"/>
            <a:ext cx="3262432" cy="369332"/>
          </a:xfrm>
          <a:prstGeom prst="rect">
            <a:avLst/>
          </a:prstGeom>
          <a:noFill/>
        </p:spPr>
        <p:txBody>
          <a:bodyPr wrap="none" rtlCol="0">
            <a:spAutoFit/>
          </a:bodyPr>
          <a:lstStyle/>
          <a:p>
            <a:r>
              <a:rPr lang="en-US" sz="1800" dirty="0"/>
              <a:t>Hong et al., </a:t>
            </a:r>
            <a:r>
              <a:rPr lang="en-US" sz="1800" i="1" dirty="0"/>
              <a:t>Microbiome</a:t>
            </a:r>
            <a:r>
              <a:rPr lang="en-US" sz="1800" dirty="0"/>
              <a:t>, 2015</a:t>
            </a:r>
          </a:p>
        </p:txBody>
      </p:sp>
      <p:pic>
        <p:nvPicPr>
          <p:cNvPr id="5" name="Picture 4">
            <a:extLst>
              <a:ext uri="{FF2B5EF4-FFF2-40B4-BE49-F238E27FC236}">
                <a16:creationId xmlns:a16="http://schemas.microsoft.com/office/drawing/2014/main" id="{733742A2-3736-1843-B3F6-B0AEF06C611F}"/>
              </a:ext>
            </a:extLst>
          </p:cNvPr>
          <p:cNvPicPr>
            <a:picLocks noChangeAspect="1"/>
          </p:cNvPicPr>
          <p:nvPr/>
        </p:nvPicPr>
        <p:blipFill>
          <a:blip r:embed="rId2"/>
          <a:stretch>
            <a:fillRect/>
          </a:stretch>
        </p:blipFill>
        <p:spPr>
          <a:xfrm>
            <a:off x="7491781" y="3226649"/>
            <a:ext cx="1496096" cy="1496096"/>
          </a:xfrm>
          <a:prstGeom prst="rect">
            <a:avLst/>
          </a:prstGeom>
        </p:spPr>
      </p:pic>
      <p:sp>
        <p:nvSpPr>
          <p:cNvPr id="7" name="TextBox 6">
            <a:extLst>
              <a:ext uri="{FF2B5EF4-FFF2-40B4-BE49-F238E27FC236}">
                <a16:creationId xmlns:a16="http://schemas.microsoft.com/office/drawing/2014/main" id="{CC736A80-3B8A-4345-B960-85EA5F48B895}"/>
              </a:ext>
            </a:extLst>
          </p:cNvPr>
          <p:cNvSpPr txBox="1"/>
          <p:nvPr/>
        </p:nvSpPr>
        <p:spPr>
          <a:xfrm>
            <a:off x="7370315" y="4722745"/>
            <a:ext cx="1773685" cy="276999"/>
          </a:xfrm>
          <a:prstGeom prst="rect">
            <a:avLst/>
          </a:prstGeom>
          <a:noFill/>
        </p:spPr>
        <p:txBody>
          <a:bodyPr wrap="square" rtlCol="0">
            <a:spAutoFit/>
          </a:bodyPr>
          <a:lstStyle/>
          <a:p>
            <a:r>
              <a:rPr lang="en-US" sz="1200" dirty="0" err="1"/>
              <a:t>Solaiappan</a:t>
            </a:r>
            <a:r>
              <a:rPr lang="en-US" sz="1200" dirty="0"/>
              <a:t> </a:t>
            </a:r>
            <a:r>
              <a:rPr lang="en-US" sz="1200" dirty="0" err="1"/>
              <a:t>Manimaran</a:t>
            </a:r>
            <a:endParaRPr lang="en-US" sz="1200" dirty="0"/>
          </a:p>
        </p:txBody>
      </p:sp>
      <p:pic>
        <p:nvPicPr>
          <p:cNvPr id="3" name="Picture 2">
            <a:extLst>
              <a:ext uri="{FF2B5EF4-FFF2-40B4-BE49-F238E27FC236}">
                <a16:creationId xmlns:a16="http://schemas.microsoft.com/office/drawing/2014/main" id="{E8B1C7FF-B3E6-0744-8C8F-67A5C253D2EE}"/>
              </a:ext>
            </a:extLst>
          </p:cNvPr>
          <p:cNvPicPr>
            <a:picLocks noChangeAspect="1"/>
          </p:cNvPicPr>
          <p:nvPr/>
        </p:nvPicPr>
        <p:blipFill>
          <a:blip r:embed="rId3"/>
          <a:stretch>
            <a:fillRect/>
          </a:stretch>
        </p:blipFill>
        <p:spPr>
          <a:xfrm>
            <a:off x="7491781" y="1383381"/>
            <a:ext cx="1496096" cy="1496096"/>
          </a:xfrm>
          <a:prstGeom prst="rect">
            <a:avLst/>
          </a:prstGeom>
        </p:spPr>
      </p:pic>
      <p:sp>
        <p:nvSpPr>
          <p:cNvPr id="8" name="TextBox 7">
            <a:extLst>
              <a:ext uri="{FF2B5EF4-FFF2-40B4-BE49-F238E27FC236}">
                <a16:creationId xmlns:a16="http://schemas.microsoft.com/office/drawing/2014/main" id="{2319EF11-8B5A-534F-9673-110FD91AF977}"/>
              </a:ext>
            </a:extLst>
          </p:cNvPr>
          <p:cNvSpPr txBox="1"/>
          <p:nvPr/>
        </p:nvSpPr>
        <p:spPr>
          <a:xfrm>
            <a:off x="7659660" y="2846597"/>
            <a:ext cx="1389574" cy="276999"/>
          </a:xfrm>
          <a:prstGeom prst="rect">
            <a:avLst/>
          </a:prstGeom>
          <a:noFill/>
        </p:spPr>
        <p:txBody>
          <a:bodyPr wrap="square" rtlCol="0">
            <a:spAutoFit/>
          </a:bodyPr>
          <a:lstStyle/>
          <a:p>
            <a:r>
              <a:rPr lang="en-US" sz="1200" dirty="0" err="1"/>
              <a:t>Changjin</a:t>
            </a:r>
            <a:r>
              <a:rPr lang="en-US" sz="1200" dirty="0"/>
              <a:t> Hong</a:t>
            </a:r>
          </a:p>
        </p:txBody>
      </p:sp>
    </p:spTree>
    <p:extLst>
      <p:ext uri="{BB962C8B-B14F-4D97-AF65-F5344CB8AC3E}">
        <p14:creationId xmlns:p14="http://schemas.microsoft.com/office/powerpoint/2010/main" val="81720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9F17DAE3-FF38-E067-3876-E575A4F761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838" y="631366"/>
            <a:ext cx="7994324" cy="4512134"/>
          </a:xfrm>
        </p:spPr>
      </p:pic>
      <p:pic>
        <p:nvPicPr>
          <p:cNvPr id="6" name="Picture 5">
            <a:extLst>
              <a:ext uri="{FF2B5EF4-FFF2-40B4-BE49-F238E27FC236}">
                <a16:creationId xmlns:a16="http://schemas.microsoft.com/office/drawing/2014/main" id="{843EA2F4-A42E-6EED-19F1-CA34C5DE34AB}"/>
              </a:ext>
            </a:extLst>
          </p:cNvPr>
          <p:cNvPicPr>
            <a:picLocks noChangeAspect="1"/>
          </p:cNvPicPr>
          <p:nvPr/>
        </p:nvPicPr>
        <p:blipFill>
          <a:blip r:embed="rId3"/>
          <a:stretch>
            <a:fillRect/>
          </a:stretch>
        </p:blipFill>
        <p:spPr>
          <a:xfrm>
            <a:off x="7486650" y="3093400"/>
            <a:ext cx="1360640" cy="1360640"/>
          </a:xfrm>
          <a:prstGeom prst="rect">
            <a:avLst/>
          </a:prstGeom>
        </p:spPr>
      </p:pic>
      <p:sp>
        <p:nvSpPr>
          <p:cNvPr id="7" name="TextBox 6">
            <a:extLst>
              <a:ext uri="{FF2B5EF4-FFF2-40B4-BE49-F238E27FC236}">
                <a16:creationId xmlns:a16="http://schemas.microsoft.com/office/drawing/2014/main" id="{BEA57EF6-B573-2BFC-634F-A0DA68030A42}"/>
              </a:ext>
            </a:extLst>
          </p:cNvPr>
          <p:cNvSpPr txBox="1"/>
          <p:nvPr/>
        </p:nvSpPr>
        <p:spPr>
          <a:xfrm>
            <a:off x="7394162" y="4483790"/>
            <a:ext cx="1545616" cy="253916"/>
          </a:xfrm>
          <a:prstGeom prst="rect">
            <a:avLst/>
          </a:prstGeom>
          <a:noFill/>
        </p:spPr>
        <p:txBody>
          <a:bodyPr wrap="none" rtlCol="0">
            <a:spAutoFit/>
          </a:bodyPr>
          <a:lstStyle/>
          <a:p>
            <a:r>
              <a:rPr lang="en-US" sz="1050" b="1" dirty="0"/>
              <a:t>Owen </a:t>
            </a:r>
            <a:r>
              <a:rPr lang="en-US" sz="1050" b="1" dirty="0" err="1"/>
              <a:t>Leete</a:t>
            </a:r>
            <a:r>
              <a:rPr lang="en-US" sz="1050" b="1" dirty="0"/>
              <a:t> (Francis)</a:t>
            </a:r>
          </a:p>
        </p:txBody>
      </p:sp>
      <p:pic>
        <p:nvPicPr>
          <p:cNvPr id="8" name="Picture 7">
            <a:extLst>
              <a:ext uri="{FF2B5EF4-FFF2-40B4-BE49-F238E27FC236}">
                <a16:creationId xmlns:a16="http://schemas.microsoft.com/office/drawing/2014/main" id="{D76A33C9-5BCF-44CB-A5A0-169FD5D8C262}"/>
              </a:ext>
            </a:extLst>
          </p:cNvPr>
          <p:cNvPicPr>
            <a:picLocks noChangeAspect="1"/>
          </p:cNvPicPr>
          <p:nvPr/>
        </p:nvPicPr>
        <p:blipFill>
          <a:blip r:embed="rId4"/>
          <a:stretch>
            <a:fillRect/>
          </a:stretch>
        </p:blipFill>
        <p:spPr>
          <a:xfrm>
            <a:off x="7455460" y="1596998"/>
            <a:ext cx="1342568" cy="1272522"/>
          </a:xfrm>
          <a:prstGeom prst="rect">
            <a:avLst/>
          </a:prstGeom>
        </p:spPr>
      </p:pic>
      <p:sp>
        <p:nvSpPr>
          <p:cNvPr id="9" name="TextBox 8">
            <a:extLst>
              <a:ext uri="{FF2B5EF4-FFF2-40B4-BE49-F238E27FC236}">
                <a16:creationId xmlns:a16="http://schemas.microsoft.com/office/drawing/2014/main" id="{2CB722F1-5ADE-CC96-59E7-35CF760F164E}"/>
              </a:ext>
            </a:extLst>
          </p:cNvPr>
          <p:cNvSpPr txBox="1"/>
          <p:nvPr/>
        </p:nvSpPr>
        <p:spPr>
          <a:xfrm>
            <a:off x="7591919" y="2839973"/>
            <a:ext cx="1502391" cy="276999"/>
          </a:xfrm>
          <a:prstGeom prst="rect">
            <a:avLst/>
          </a:prstGeom>
          <a:noFill/>
        </p:spPr>
        <p:txBody>
          <a:bodyPr wrap="square" rtlCol="0">
            <a:spAutoFit/>
          </a:bodyPr>
          <a:lstStyle/>
          <a:p>
            <a:r>
              <a:rPr lang="en-US" sz="1200" dirty="0"/>
              <a:t>Keith Crandall</a:t>
            </a:r>
          </a:p>
        </p:txBody>
      </p:sp>
    </p:spTree>
    <p:extLst>
      <p:ext uri="{BB962C8B-B14F-4D97-AF65-F5344CB8AC3E}">
        <p14:creationId xmlns:p14="http://schemas.microsoft.com/office/powerpoint/2010/main" val="128015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738B5-7893-EC46-ABC2-FBF97202B086}"/>
              </a:ext>
            </a:extLst>
          </p:cNvPr>
          <p:cNvPicPr>
            <a:picLocks noChangeAspect="1"/>
          </p:cNvPicPr>
          <p:nvPr/>
        </p:nvPicPr>
        <p:blipFill>
          <a:blip r:embed="rId2"/>
          <a:stretch>
            <a:fillRect/>
          </a:stretch>
        </p:blipFill>
        <p:spPr>
          <a:xfrm>
            <a:off x="0" y="626980"/>
            <a:ext cx="6858000" cy="2328615"/>
          </a:xfrm>
          <a:prstGeom prst="rect">
            <a:avLst/>
          </a:prstGeom>
        </p:spPr>
      </p:pic>
      <p:sp>
        <p:nvSpPr>
          <p:cNvPr id="6" name="TextBox 5">
            <a:extLst>
              <a:ext uri="{FF2B5EF4-FFF2-40B4-BE49-F238E27FC236}">
                <a16:creationId xmlns:a16="http://schemas.microsoft.com/office/drawing/2014/main" id="{C2747BD0-CB8E-9846-97A5-B76F14CA6BA1}"/>
              </a:ext>
            </a:extLst>
          </p:cNvPr>
          <p:cNvSpPr txBox="1"/>
          <p:nvPr/>
        </p:nvSpPr>
        <p:spPr>
          <a:xfrm>
            <a:off x="2054838" y="119149"/>
            <a:ext cx="5532284" cy="507831"/>
          </a:xfrm>
          <a:prstGeom prst="rect">
            <a:avLst/>
          </a:prstGeom>
          <a:noFill/>
        </p:spPr>
        <p:txBody>
          <a:bodyPr wrap="none" rtlCol="0">
            <a:spAutoFit/>
          </a:bodyPr>
          <a:lstStyle/>
          <a:p>
            <a:r>
              <a:rPr lang="en-US" sz="2700" dirty="0"/>
              <a:t>Our human cells are outnumbered!</a:t>
            </a:r>
          </a:p>
        </p:txBody>
      </p:sp>
      <p:pic>
        <p:nvPicPr>
          <p:cNvPr id="7" name="Picture 6">
            <a:extLst>
              <a:ext uri="{FF2B5EF4-FFF2-40B4-BE49-F238E27FC236}">
                <a16:creationId xmlns:a16="http://schemas.microsoft.com/office/drawing/2014/main" id="{CEE3EB17-2BFE-8D43-96D9-27B4325DB4EA}"/>
              </a:ext>
            </a:extLst>
          </p:cNvPr>
          <p:cNvPicPr>
            <a:picLocks noChangeAspect="1"/>
          </p:cNvPicPr>
          <p:nvPr/>
        </p:nvPicPr>
        <p:blipFill>
          <a:blip r:embed="rId3"/>
          <a:stretch>
            <a:fillRect/>
          </a:stretch>
        </p:blipFill>
        <p:spPr>
          <a:xfrm>
            <a:off x="420799" y="2369586"/>
            <a:ext cx="4071395" cy="2902195"/>
          </a:xfrm>
          <a:prstGeom prst="rect">
            <a:avLst/>
          </a:prstGeom>
        </p:spPr>
      </p:pic>
      <p:pic>
        <p:nvPicPr>
          <p:cNvPr id="16386" name="Picture 2" descr="feffb3_2bbceb740a364e88b62c1219fa3c0e47.png_srb_p_207_180_75_22_0.50_1.20_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4395" y="2342350"/>
            <a:ext cx="3352586" cy="291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3C77A94-790D-AA22-FC63-5F15B8AD031A}"/>
              </a:ext>
            </a:extLst>
          </p:cNvPr>
          <p:cNvPicPr>
            <a:picLocks noChangeAspect="1"/>
          </p:cNvPicPr>
          <p:nvPr/>
        </p:nvPicPr>
        <p:blipFill>
          <a:blip r:embed="rId5"/>
          <a:stretch>
            <a:fillRect/>
          </a:stretch>
        </p:blipFill>
        <p:spPr>
          <a:xfrm>
            <a:off x="6845300" y="562516"/>
            <a:ext cx="2298700" cy="1988407"/>
          </a:xfrm>
          <a:prstGeom prst="rect">
            <a:avLst/>
          </a:prstGeom>
        </p:spPr>
      </p:pic>
    </p:spTree>
    <p:extLst>
      <p:ext uri="{BB962C8B-B14F-4D97-AF65-F5344CB8AC3E}">
        <p14:creationId xmlns:p14="http://schemas.microsoft.com/office/powerpoint/2010/main" val="2395800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7FA9B2-F908-6D46-A72A-7BBEB9F59170}"/>
              </a:ext>
            </a:extLst>
          </p:cNvPr>
          <p:cNvPicPr>
            <a:picLocks noChangeAspect="1"/>
          </p:cNvPicPr>
          <p:nvPr/>
        </p:nvPicPr>
        <p:blipFill>
          <a:blip r:embed="rId3"/>
          <a:stretch>
            <a:fillRect/>
          </a:stretch>
        </p:blipFill>
        <p:spPr>
          <a:xfrm>
            <a:off x="185995" y="3382490"/>
            <a:ext cx="8863496" cy="6197016"/>
          </a:xfrm>
          <a:prstGeom prst="rect">
            <a:avLst/>
          </a:prstGeom>
        </p:spPr>
      </p:pic>
      <p:sp>
        <p:nvSpPr>
          <p:cNvPr id="2" name="Title 1">
            <a:extLst>
              <a:ext uri="{FF2B5EF4-FFF2-40B4-BE49-F238E27FC236}">
                <a16:creationId xmlns:a16="http://schemas.microsoft.com/office/drawing/2014/main" id="{B6AA309F-3C3C-C548-8335-853F9A8511A8}"/>
              </a:ext>
            </a:extLst>
          </p:cNvPr>
          <p:cNvSpPr>
            <a:spLocks noGrp="1"/>
          </p:cNvSpPr>
          <p:nvPr>
            <p:ph type="title"/>
          </p:nvPr>
        </p:nvSpPr>
        <p:spPr>
          <a:xfrm>
            <a:off x="1673352" y="-160914"/>
            <a:ext cx="5797296" cy="891540"/>
          </a:xfrm>
        </p:spPr>
        <p:txBody>
          <a:bodyPr/>
          <a:lstStyle/>
          <a:p>
            <a:pPr algn="ctr"/>
            <a:r>
              <a:rPr lang="en-US" dirty="0" err="1"/>
              <a:t>MetaScope</a:t>
            </a:r>
            <a:r>
              <a:rPr lang="en-US" dirty="0"/>
              <a:t> (New!)</a:t>
            </a:r>
          </a:p>
        </p:txBody>
      </p:sp>
      <p:sp>
        <p:nvSpPr>
          <p:cNvPr id="3" name="Content Placeholder 2">
            <a:extLst>
              <a:ext uri="{FF2B5EF4-FFF2-40B4-BE49-F238E27FC236}">
                <a16:creationId xmlns:a16="http://schemas.microsoft.com/office/drawing/2014/main" id="{014E2498-46AA-AA43-93F0-E46DD6B6B99C}"/>
              </a:ext>
            </a:extLst>
          </p:cNvPr>
          <p:cNvSpPr>
            <a:spLocks noGrp="1"/>
          </p:cNvSpPr>
          <p:nvPr>
            <p:ph idx="1"/>
          </p:nvPr>
        </p:nvSpPr>
        <p:spPr>
          <a:xfrm>
            <a:off x="261775" y="674009"/>
            <a:ext cx="7291048" cy="3795482"/>
          </a:xfrm>
        </p:spPr>
        <p:txBody>
          <a:bodyPr/>
          <a:lstStyle/>
          <a:p>
            <a:r>
              <a:rPr lang="en-US" dirty="0"/>
              <a:t>“</a:t>
            </a:r>
            <a:r>
              <a:rPr lang="en-US" dirty="0" err="1"/>
              <a:t>PathoScope</a:t>
            </a:r>
            <a:r>
              <a:rPr lang="en-US" dirty="0"/>
              <a:t>-like pipeline” fully integrated into R</a:t>
            </a:r>
          </a:p>
          <a:p>
            <a:r>
              <a:rPr lang="en-US" dirty="0"/>
              <a:t>Features and functions</a:t>
            </a:r>
          </a:p>
          <a:p>
            <a:pPr lvl="1"/>
            <a:r>
              <a:rPr lang="en-US" dirty="0" err="1"/>
              <a:t>download_refseq</a:t>
            </a:r>
            <a:r>
              <a:rPr lang="en-US" dirty="0"/>
              <a:t>: Downloads genome libraries/indexes</a:t>
            </a:r>
          </a:p>
          <a:p>
            <a:pPr lvl="1"/>
            <a:r>
              <a:rPr lang="en-US" dirty="0" err="1"/>
              <a:t>align_target</a:t>
            </a:r>
            <a:r>
              <a:rPr lang="en-US" dirty="0"/>
              <a:t>: aligns reads to multiple reference genomes using Bowtie2 or </a:t>
            </a:r>
            <a:r>
              <a:rPr lang="en-US" dirty="0" err="1"/>
              <a:t>Rsubread</a:t>
            </a:r>
            <a:r>
              <a:rPr lang="en-US" dirty="0"/>
              <a:t>, combines and orders results</a:t>
            </a:r>
          </a:p>
          <a:p>
            <a:pPr lvl="1"/>
            <a:r>
              <a:rPr lang="en-US" dirty="0" err="1"/>
              <a:t>filter_host</a:t>
            </a:r>
            <a:r>
              <a:rPr lang="en-US" dirty="0"/>
              <a:t>: removes reads that align to host genomes</a:t>
            </a:r>
          </a:p>
          <a:p>
            <a:pPr lvl="1"/>
            <a:r>
              <a:rPr lang="en-US" dirty="0" err="1"/>
              <a:t>metascope_id</a:t>
            </a:r>
            <a:r>
              <a:rPr lang="en-US" dirty="0"/>
              <a:t>: reassigns ambiguous read </a:t>
            </a:r>
            <a:r>
              <a:rPr lang="en-US" dirty="0" err="1"/>
              <a:t>aligmments</a:t>
            </a:r>
            <a:r>
              <a:rPr lang="en-US" dirty="0"/>
              <a:t> (Bayesian mixture modeling)</a:t>
            </a:r>
          </a:p>
          <a:p>
            <a:pPr lvl="1"/>
            <a:endParaRPr lang="en-US" dirty="0"/>
          </a:p>
        </p:txBody>
      </p:sp>
      <p:sp>
        <p:nvSpPr>
          <p:cNvPr id="4" name="Rectangle 3">
            <a:extLst>
              <a:ext uri="{FF2B5EF4-FFF2-40B4-BE49-F238E27FC236}">
                <a16:creationId xmlns:a16="http://schemas.microsoft.com/office/drawing/2014/main" id="{6F8FFF22-5DDB-1246-91C1-24716A97D68B}"/>
              </a:ext>
            </a:extLst>
          </p:cNvPr>
          <p:cNvSpPr/>
          <p:nvPr/>
        </p:nvSpPr>
        <p:spPr>
          <a:xfrm>
            <a:off x="457200" y="4526857"/>
            <a:ext cx="8014189" cy="415498"/>
          </a:xfrm>
          <a:prstGeom prst="rect">
            <a:avLst/>
          </a:prstGeom>
          <a:solidFill>
            <a:schemeClr val="bg1"/>
          </a:solidFill>
        </p:spPr>
        <p:txBody>
          <a:bodyPr wrap="square">
            <a:spAutoFit/>
          </a:bodyPr>
          <a:lstStyle/>
          <a:p>
            <a:r>
              <a:rPr lang="en-US" sz="2100" dirty="0"/>
              <a:t>https://</a:t>
            </a:r>
            <a:r>
              <a:rPr lang="en-US" sz="2100" dirty="0" err="1"/>
              <a:t>github.com</a:t>
            </a:r>
            <a:r>
              <a:rPr lang="en-US" sz="2100" dirty="0"/>
              <a:t>/</a:t>
            </a:r>
            <a:r>
              <a:rPr lang="en-US" sz="2100" dirty="0" err="1"/>
              <a:t>compbiomed</a:t>
            </a:r>
            <a:r>
              <a:rPr lang="en-US" sz="2100" dirty="0"/>
              <a:t>/</a:t>
            </a:r>
            <a:r>
              <a:rPr lang="en-US" sz="2100" dirty="0" err="1"/>
              <a:t>MetaScope</a:t>
            </a:r>
            <a:endParaRPr lang="en-US" sz="2100" dirty="0"/>
          </a:p>
        </p:txBody>
      </p:sp>
      <p:pic>
        <p:nvPicPr>
          <p:cNvPr id="5" name="Picture 4">
            <a:extLst>
              <a:ext uri="{FF2B5EF4-FFF2-40B4-BE49-F238E27FC236}">
                <a16:creationId xmlns:a16="http://schemas.microsoft.com/office/drawing/2014/main" id="{5B55D99E-B3E7-1141-847F-455D5B69F318}"/>
              </a:ext>
            </a:extLst>
          </p:cNvPr>
          <p:cNvPicPr>
            <a:picLocks noChangeAspect="1"/>
          </p:cNvPicPr>
          <p:nvPr/>
        </p:nvPicPr>
        <p:blipFill>
          <a:blip r:embed="rId4"/>
          <a:stretch>
            <a:fillRect/>
          </a:stretch>
        </p:blipFill>
        <p:spPr>
          <a:xfrm>
            <a:off x="7634997" y="39808"/>
            <a:ext cx="1371601" cy="1371601"/>
          </a:xfrm>
          <a:prstGeom prst="rect">
            <a:avLst/>
          </a:prstGeom>
        </p:spPr>
      </p:pic>
      <p:sp>
        <p:nvSpPr>
          <p:cNvPr id="8" name="TextBox 7">
            <a:extLst>
              <a:ext uri="{FF2B5EF4-FFF2-40B4-BE49-F238E27FC236}">
                <a16:creationId xmlns:a16="http://schemas.microsoft.com/office/drawing/2014/main" id="{24C6E252-74A9-C447-9C63-412156EBC728}"/>
              </a:ext>
            </a:extLst>
          </p:cNvPr>
          <p:cNvSpPr txBox="1"/>
          <p:nvPr/>
        </p:nvSpPr>
        <p:spPr>
          <a:xfrm>
            <a:off x="7277897" y="3082749"/>
            <a:ext cx="1928733" cy="253916"/>
          </a:xfrm>
          <a:prstGeom prst="rect">
            <a:avLst/>
          </a:prstGeom>
          <a:noFill/>
        </p:spPr>
        <p:txBody>
          <a:bodyPr wrap="none" rtlCol="0">
            <a:spAutoFit/>
          </a:bodyPr>
          <a:lstStyle/>
          <a:p>
            <a:r>
              <a:rPr lang="en-US" sz="1050" b="1" dirty="0"/>
              <a:t>Aubrey (Brie) Odom-Mabey</a:t>
            </a:r>
          </a:p>
        </p:txBody>
      </p:sp>
      <p:pic>
        <p:nvPicPr>
          <p:cNvPr id="9" name="Picture 8">
            <a:extLst>
              <a:ext uri="{FF2B5EF4-FFF2-40B4-BE49-F238E27FC236}">
                <a16:creationId xmlns:a16="http://schemas.microsoft.com/office/drawing/2014/main" id="{4EACCB50-315D-4044-A177-247265813036}"/>
              </a:ext>
            </a:extLst>
          </p:cNvPr>
          <p:cNvPicPr>
            <a:picLocks noChangeAspect="1"/>
          </p:cNvPicPr>
          <p:nvPr/>
        </p:nvPicPr>
        <p:blipFill>
          <a:blip r:embed="rId5"/>
          <a:stretch>
            <a:fillRect/>
          </a:stretch>
        </p:blipFill>
        <p:spPr>
          <a:xfrm>
            <a:off x="7669379" y="1711149"/>
            <a:ext cx="1371600" cy="1371600"/>
          </a:xfrm>
          <a:prstGeom prst="rect">
            <a:avLst/>
          </a:prstGeom>
        </p:spPr>
      </p:pic>
      <p:sp>
        <p:nvSpPr>
          <p:cNvPr id="10" name="TextBox 9">
            <a:extLst>
              <a:ext uri="{FF2B5EF4-FFF2-40B4-BE49-F238E27FC236}">
                <a16:creationId xmlns:a16="http://schemas.microsoft.com/office/drawing/2014/main" id="{15FA9CA4-EF0D-3E4C-AAE4-116247AB072C}"/>
              </a:ext>
            </a:extLst>
          </p:cNvPr>
          <p:cNvSpPr txBox="1"/>
          <p:nvPr/>
        </p:nvSpPr>
        <p:spPr>
          <a:xfrm>
            <a:off x="7825578" y="1419997"/>
            <a:ext cx="925253" cy="253916"/>
          </a:xfrm>
          <a:prstGeom prst="rect">
            <a:avLst/>
          </a:prstGeom>
          <a:noFill/>
        </p:spPr>
        <p:txBody>
          <a:bodyPr wrap="none" rtlCol="0">
            <a:spAutoFit/>
          </a:bodyPr>
          <a:lstStyle/>
          <a:p>
            <a:r>
              <a:rPr lang="en-US" sz="1050" b="1" dirty="0"/>
              <a:t>Rahul Varki</a:t>
            </a:r>
          </a:p>
        </p:txBody>
      </p:sp>
    </p:spTree>
    <p:extLst>
      <p:ext uri="{BB962C8B-B14F-4D97-AF65-F5344CB8AC3E}">
        <p14:creationId xmlns:p14="http://schemas.microsoft.com/office/powerpoint/2010/main" val="3198088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249D94-E94A-3942-AFDB-DDE3C47562A9}"/>
              </a:ext>
            </a:extLst>
          </p:cNvPr>
          <p:cNvSpPr>
            <a:spLocks noGrp="1"/>
          </p:cNvSpPr>
          <p:nvPr>
            <p:ph type="title"/>
          </p:nvPr>
        </p:nvSpPr>
        <p:spPr>
          <a:xfrm>
            <a:off x="2047208" y="0"/>
            <a:ext cx="5698983" cy="606029"/>
          </a:xfrm>
        </p:spPr>
        <p:txBody>
          <a:bodyPr>
            <a:normAutofit/>
          </a:bodyPr>
          <a:lstStyle/>
          <a:p>
            <a:r>
              <a:rPr lang="en" dirty="0"/>
              <a:t>Accuracy in Mock Communities</a:t>
            </a:r>
            <a:endParaRPr lang="en-US" dirty="0"/>
          </a:p>
        </p:txBody>
      </p:sp>
      <p:sp>
        <p:nvSpPr>
          <p:cNvPr id="2" name="TextBox 1">
            <a:extLst>
              <a:ext uri="{FF2B5EF4-FFF2-40B4-BE49-F238E27FC236}">
                <a16:creationId xmlns:a16="http://schemas.microsoft.com/office/drawing/2014/main" id="{8DBF435C-BD72-25D5-7B1E-49F38A3FAC82}"/>
              </a:ext>
            </a:extLst>
          </p:cNvPr>
          <p:cNvSpPr txBox="1"/>
          <p:nvPr/>
        </p:nvSpPr>
        <p:spPr>
          <a:xfrm>
            <a:off x="7918283" y="2523625"/>
            <a:ext cx="1079834" cy="415498"/>
          </a:xfrm>
          <a:prstGeom prst="rect">
            <a:avLst/>
          </a:prstGeom>
          <a:noFill/>
        </p:spPr>
        <p:txBody>
          <a:bodyPr wrap="square" rtlCol="0">
            <a:spAutoFit/>
          </a:bodyPr>
          <a:lstStyle/>
          <a:p>
            <a:r>
              <a:rPr lang="en-US" sz="1050" b="1" dirty="0"/>
              <a:t>Aubrey (Brie) Odom-Mabey</a:t>
            </a:r>
          </a:p>
        </p:txBody>
      </p:sp>
      <p:pic>
        <p:nvPicPr>
          <p:cNvPr id="3" name="Picture 2">
            <a:extLst>
              <a:ext uri="{FF2B5EF4-FFF2-40B4-BE49-F238E27FC236}">
                <a16:creationId xmlns:a16="http://schemas.microsoft.com/office/drawing/2014/main" id="{7BC5FB5D-81AD-3CB8-5B8C-817E723937A6}"/>
              </a:ext>
            </a:extLst>
          </p:cNvPr>
          <p:cNvPicPr>
            <a:picLocks noChangeAspect="1"/>
          </p:cNvPicPr>
          <p:nvPr/>
        </p:nvPicPr>
        <p:blipFill>
          <a:blip r:embed="rId2"/>
          <a:stretch>
            <a:fillRect/>
          </a:stretch>
        </p:blipFill>
        <p:spPr>
          <a:xfrm>
            <a:off x="7772400" y="1107194"/>
            <a:ext cx="1371600" cy="1371600"/>
          </a:xfrm>
          <a:prstGeom prst="rect">
            <a:avLst/>
          </a:prstGeom>
        </p:spPr>
      </p:pic>
      <p:pic>
        <p:nvPicPr>
          <p:cNvPr id="5" name="Picture 4">
            <a:extLst>
              <a:ext uri="{FF2B5EF4-FFF2-40B4-BE49-F238E27FC236}">
                <a16:creationId xmlns:a16="http://schemas.microsoft.com/office/drawing/2014/main" id="{30AA5531-0905-8539-7D87-287843497632}"/>
              </a:ext>
            </a:extLst>
          </p:cNvPr>
          <p:cNvPicPr>
            <a:picLocks noChangeAspect="1"/>
          </p:cNvPicPr>
          <p:nvPr/>
        </p:nvPicPr>
        <p:blipFill>
          <a:blip r:embed="rId3"/>
          <a:stretch>
            <a:fillRect/>
          </a:stretch>
        </p:blipFill>
        <p:spPr>
          <a:xfrm>
            <a:off x="7918283" y="3064824"/>
            <a:ext cx="1009956" cy="1237196"/>
          </a:xfrm>
          <a:prstGeom prst="rect">
            <a:avLst/>
          </a:prstGeom>
        </p:spPr>
      </p:pic>
      <p:sp>
        <p:nvSpPr>
          <p:cNvPr id="7" name="TextBox 6">
            <a:extLst>
              <a:ext uri="{FF2B5EF4-FFF2-40B4-BE49-F238E27FC236}">
                <a16:creationId xmlns:a16="http://schemas.microsoft.com/office/drawing/2014/main" id="{8DE52DE2-21DD-FE2E-F62C-16E7F5352687}"/>
              </a:ext>
            </a:extLst>
          </p:cNvPr>
          <p:cNvSpPr txBox="1"/>
          <p:nvPr/>
        </p:nvSpPr>
        <p:spPr>
          <a:xfrm>
            <a:off x="7976087" y="4369697"/>
            <a:ext cx="894347" cy="276999"/>
          </a:xfrm>
          <a:prstGeom prst="rect">
            <a:avLst/>
          </a:prstGeom>
          <a:noFill/>
        </p:spPr>
        <p:txBody>
          <a:bodyPr wrap="none" rtlCol="0">
            <a:spAutoFit/>
          </a:bodyPr>
          <a:lstStyle/>
          <a:p>
            <a:r>
              <a:rPr lang="en-US" sz="1200" dirty="0"/>
              <a:t>Tyler Faits</a:t>
            </a:r>
          </a:p>
        </p:txBody>
      </p:sp>
      <p:pic>
        <p:nvPicPr>
          <p:cNvPr id="8" name="Picture 7">
            <a:extLst>
              <a:ext uri="{FF2B5EF4-FFF2-40B4-BE49-F238E27FC236}">
                <a16:creationId xmlns:a16="http://schemas.microsoft.com/office/drawing/2014/main" id="{75228611-8823-E745-CB56-B98BCEE70AD2}"/>
              </a:ext>
            </a:extLst>
          </p:cNvPr>
          <p:cNvPicPr>
            <a:picLocks noChangeAspect="1"/>
          </p:cNvPicPr>
          <p:nvPr/>
        </p:nvPicPr>
        <p:blipFill>
          <a:blip r:embed="rId4"/>
          <a:stretch>
            <a:fillRect/>
          </a:stretch>
        </p:blipFill>
        <p:spPr>
          <a:xfrm>
            <a:off x="0" y="763480"/>
            <a:ext cx="7679184" cy="3744716"/>
          </a:xfrm>
          <a:prstGeom prst="rect">
            <a:avLst/>
          </a:prstGeom>
        </p:spPr>
      </p:pic>
      <p:sp>
        <p:nvSpPr>
          <p:cNvPr id="9" name="TextBox 8">
            <a:extLst>
              <a:ext uri="{FF2B5EF4-FFF2-40B4-BE49-F238E27FC236}">
                <a16:creationId xmlns:a16="http://schemas.microsoft.com/office/drawing/2014/main" id="{91FE96E6-11CE-D3A0-088B-63FF7805E487}"/>
              </a:ext>
            </a:extLst>
          </p:cNvPr>
          <p:cNvSpPr txBox="1"/>
          <p:nvPr/>
        </p:nvSpPr>
        <p:spPr>
          <a:xfrm>
            <a:off x="2017619" y="4665647"/>
            <a:ext cx="3643946" cy="338554"/>
          </a:xfrm>
          <a:prstGeom prst="rect">
            <a:avLst/>
          </a:prstGeom>
          <a:noFill/>
        </p:spPr>
        <p:txBody>
          <a:bodyPr wrap="none" rtlCol="0">
            <a:spAutoFit/>
          </a:bodyPr>
          <a:lstStyle/>
          <a:p>
            <a:r>
              <a:rPr lang="en-US" sz="1600" dirty="0"/>
              <a:t>Odom, et al., </a:t>
            </a:r>
            <a:r>
              <a:rPr lang="en-US" sz="1600" i="1" dirty="0"/>
              <a:t>Scientific Reports</a:t>
            </a:r>
            <a:r>
              <a:rPr lang="en-US" sz="1600" dirty="0"/>
              <a:t>, 2023</a:t>
            </a:r>
          </a:p>
        </p:txBody>
      </p:sp>
      <p:pic>
        <p:nvPicPr>
          <p:cNvPr id="10" name="Picture 9">
            <a:extLst>
              <a:ext uri="{FF2B5EF4-FFF2-40B4-BE49-F238E27FC236}">
                <a16:creationId xmlns:a16="http://schemas.microsoft.com/office/drawing/2014/main" id="{6922CD02-3B8F-80BD-E3FD-DE9340FBCCD2}"/>
              </a:ext>
            </a:extLst>
          </p:cNvPr>
          <p:cNvPicPr>
            <a:picLocks noChangeAspect="1"/>
          </p:cNvPicPr>
          <p:nvPr/>
        </p:nvPicPr>
        <p:blipFill>
          <a:blip r:embed="rId5"/>
          <a:stretch>
            <a:fillRect/>
          </a:stretch>
        </p:blipFill>
        <p:spPr>
          <a:xfrm>
            <a:off x="1725044" y="0"/>
            <a:ext cx="5693911" cy="5143500"/>
          </a:xfrm>
          <a:prstGeom prst="rect">
            <a:avLst/>
          </a:prstGeom>
        </p:spPr>
      </p:pic>
    </p:spTree>
    <p:extLst>
      <p:ext uri="{BB962C8B-B14F-4D97-AF65-F5344CB8AC3E}">
        <p14:creationId xmlns:p14="http://schemas.microsoft.com/office/powerpoint/2010/main" val="176867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graph of a number of data&#10;&#10;Description automatically generated with medium confidence">
            <a:extLst>
              <a:ext uri="{FF2B5EF4-FFF2-40B4-BE49-F238E27FC236}">
                <a16:creationId xmlns:a16="http://schemas.microsoft.com/office/drawing/2014/main" id="{899D09F4-6BE5-EC0D-DC91-823C9B2D63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2378" y="603158"/>
            <a:ext cx="6810513" cy="4540342"/>
          </a:xfrm>
        </p:spPr>
      </p:pic>
    </p:spTree>
    <p:extLst>
      <p:ext uri="{BB962C8B-B14F-4D97-AF65-F5344CB8AC3E}">
        <p14:creationId xmlns:p14="http://schemas.microsoft.com/office/powerpoint/2010/main" val="1432699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different colored squares&#10;&#10;Description automatically generated with medium confidence">
            <a:extLst>
              <a:ext uri="{FF2B5EF4-FFF2-40B4-BE49-F238E27FC236}">
                <a16:creationId xmlns:a16="http://schemas.microsoft.com/office/drawing/2014/main" id="{F05B32FC-342B-E240-062F-FCF8B25129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889" y="621035"/>
            <a:ext cx="8652222" cy="4522465"/>
          </a:xfrm>
        </p:spPr>
      </p:pic>
    </p:spTree>
    <p:extLst>
      <p:ext uri="{BB962C8B-B14F-4D97-AF65-F5344CB8AC3E}">
        <p14:creationId xmlns:p14="http://schemas.microsoft.com/office/powerpoint/2010/main" val="3997814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7B6BB5-568C-6145-A8CE-FAC3B2A66159}"/>
              </a:ext>
            </a:extLst>
          </p:cNvPr>
          <p:cNvPicPr>
            <a:picLocks noChangeAspect="1"/>
          </p:cNvPicPr>
          <p:nvPr/>
        </p:nvPicPr>
        <p:blipFill>
          <a:blip r:embed="rId2"/>
          <a:stretch>
            <a:fillRect/>
          </a:stretch>
        </p:blipFill>
        <p:spPr>
          <a:xfrm>
            <a:off x="358161" y="1276665"/>
            <a:ext cx="6858000" cy="903187"/>
          </a:xfrm>
          <a:prstGeom prst="rect">
            <a:avLst/>
          </a:prstGeom>
        </p:spPr>
      </p:pic>
      <p:pic>
        <p:nvPicPr>
          <p:cNvPr id="6" name="Picture 5">
            <a:extLst>
              <a:ext uri="{FF2B5EF4-FFF2-40B4-BE49-F238E27FC236}">
                <a16:creationId xmlns:a16="http://schemas.microsoft.com/office/drawing/2014/main" id="{2F4098AD-24A5-5542-9FB1-EC16F01517F6}"/>
              </a:ext>
            </a:extLst>
          </p:cNvPr>
          <p:cNvPicPr>
            <a:picLocks noChangeAspect="1"/>
          </p:cNvPicPr>
          <p:nvPr/>
        </p:nvPicPr>
        <p:blipFill>
          <a:blip r:embed="rId3"/>
          <a:stretch>
            <a:fillRect/>
          </a:stretch>
        </p:blipFill>
        <p:spPr>
          <a:xfrm>
            <a:off x="358161" y="416709"/>
            <a:ext cx="6858000" cy="941098"/>
          </a:xfrm>
          <a:prstGeom prst="rect">
            <a:avLst/>
          </a:prstGeom>
        </p:spPr>
      </p:pic>
      <p:pic>
        <p:nvPicPr>
          <p:cNvPr id="7" name="Picture 6">
            <a:extLst>
              <a:ext uri="{FF2B5EF4-FFF2-40B4-BE49-F238E27FC236}">
                <a16:creationId xmlns:a16="http://schemas.microsoft.com/office/drawing/2014/main" id="{AE29EFB0-E621-F54F-8E00-718D166C072A}"/>
              </a:ext>
            </a:extLst>
          </p:cNvPr>
          <p:cNvPicPr>
            <a:picLocks noChangeAspect="1"/>
          </p:cNvPicPr>
          <p:nvPr/>
        </p:nvPicPr>
        <p:blipFill>
          <a:blip r:embed="rId4"/>
          <a:stretch>
            <a:fillRect/>
          </a:stretch>
        </p:blipFill>
        <p:spPr>
          <a:xfrm>
            <a:off x="6883858" y="228561"/>
            <a:ext cx="2299172" cy="2299172"/>
          </a:xfrm>
          <a:prstGeom prst="rect">
            <a:avLst/>
          </a:prstGeom>
        </p:spPr>
      </p:pic>
      <p:pic>
        <p:nvPicPr>
          <p:cNvPr id="16" name="Picture 15">
            <a:extLst>
              <a:ext uri="{FF2B5EF4-FFF2-40B4-BE49-F238E27FC236}">
                <a16:creationId xmlns:a16="http://schemas.microsoft.com/office/drawing/2014/main" id="{E490440D-1BCA-6241-8EA3-CC3369878ED5}"/>
              </a:ext>
            </a:extLst>
          </p:cNvPr>
          <p:cNvPicPr>
            <a:picLocks noChangeAspect="1"/>
          </p:cNvPicPr>
          <p:nvPr/>
        </p:nvPicPr>
        <p:blipFill>
          <a:blip r:embed="rId5"/>
          <a:stretch>
            <a:fillRect/>
          </a:stretch>
        </p:blipFill>
        <p:spPr>
          <a:xfrm>
            <a:off x="-22268" y="2163295"/>
            <a:ext cx="4219113" cy="3149404"/>
          </a:xfrm>
          <a:prstGeom prst="rect">
            <a:avLst/>
          </a:prstGeom>
        </p:spPr>
      </p:pic>
      <p:pic>
        <p:nvPicPr>
          <p:cNvPr id="18" name="Picture 17">
            <a:extLst>
              <a:ext uri="{FF2B5EF4-FFF2-40B4-BE49-F238E27FC236}">
                <a16:creationId xmlns:a16="http://schemas.microsoft.com/office/drawing/2014/main" id="{F1A6CA91-977D-7E44-BD77-CEBBCF48DB72}"/>
              </a:ext>
            </a:extLst>
          </p:cNvPr>
          <p:cNvPicPr>
            <a:picLocks noChangeAspect="1"/>
          </p:cNvPicPr>
          <p:nvPr/>
        </p:nvPicPr>
        <p:blipFill>
          <a:blip r:embed="rId6"/>
          <a:stretch>
            <a:fillRect/>
          </a:stretch>
        </p:blipFill>
        <p:spPr>
          <a:xfrm>
            <a:off x="4107013" y="2163295"/>
            <a:ext cx="3694020" cy="3163617"/>
          </a:xfrm>
          <a:prstGeom prst="rect">
            <a:avLst/>
          </a:prstGeom>
        </p:spPr>
      </p:pic>
      <p:sp>
        <p:nvSpPr>
          <p:cNvPr id="2" name="Title 1">
            <a:extLst>
              <a:ext uri="{FF2B5EF4-FFF2-40B4-BE49-F238E27FC236}">
                <a16:creationId xmlns:a16="http://schemas.microsoft.com/office/drawing/2014/main" id="{CFF4B3A0-7D65-8046-BE87-B363F76B18BB}"/>
              </a:ext>
            </a:extLst>
          </p:cNvPr>
          <p:cNvSpPr>
            <a:spLocks noGrp="1"/>
          </p:cNvSpPr>
          <p:nvPr>
            <p:ph type="title"/>
          </p:nvPr>
        </p:nvSpPr>
        <p:spPr>
          <a:xfrm>
            <a:off x="162840" y="-25355"/>
            <a:ext cx="9183029" cy="514350"/>
          </a:xfrm>
        </p:spPr>
        <p:txBody>
          <a:bodyPr>
            <a:noAutofit/>
          </a:bodyPr>
          <a:lstStyle/>
          <a:p>
            <a:pPr algn="ctr"/>
            <a:r>
              <a:rPr lang="en-US" sz="1800" dirty="0"/>
              <a:t>Animalcules: Interactive Microbiome Analysis Toolkit</a:t>
            </a:r>
          </a:p>
        </p:txBody>
      </p:sp>
      <p:sp>
        <p:nvSpPr>
          <p:cNvPr id="3" name="TextBox 2">
            <a:extLst>
              <a:ext uri="{FF2B5EF4-FFF2-40B4-BE49-F238E27FC236}">
                <a16:creationId xmlns:a16="http://schemas.microsoft.com/office/drawing/2014/main" id="{B4E5E45E-4CBA-9C49-A73D-ACE7732841A5}"/>
              </a:ext>
            </a:extLst>
          </p:cNvPr>
          <p:cNvSpPr txBox="1"/>
          <p:nvPr/>
        </p:nvSpPr>
        <p:spPr>
          <a:xfrm>
            <a:off x="60985" y="4761050"/>
            <a:ext cx="7553093" cy="307777"/>
          </a:xfrm>
          <a:prstGeom prst="rect">
            <a:avLst/>
          </a:prstGeom>
          <a:noFill/>
        </p:spPr>
        <p:txBody>
          <a:bodyPr wrap="none" rtlCol="0">
            <a:spAutoFit/>
          </a:bodyPr>
          <a:lstStyle/>
          <a:p>
            <a:pPr defTabSz="342900"/>
            <a:r>
              <a:rPr lang="en-US" sz="1400" i="1" dirty="0">
                <a:solidFill>
                  <a:prstClr val="black"/>
                </a:solidFill>
                <a:latin typeface="Calibri"/>
              </a:rPr>
              <a:t>(animalcules: Interactive Microbiome Analytics and Visualization in R, Zhao et al., Microbiome, 2021)</a:t>
            </a:r>
            <a:r>
              <a:rPr lang="en-US" sz="1400" dirty="0">
                <a:solidFill>
                  <a:prstClr val="black"/>
                </a:solidFill>
                <a:latin typeface="Calibri"/>
              </a:rPr>
              <a:t> </a:t>
            </a:r>
          </a:p>
        </p:txBody>
      </p:sp>
      <p:pic>
        <p:nvPicPr>
          <p:cNvPr id="9" name="Picture 8">
            <a:extLst>
              <a:ext uri="{FF2B5EF4-FFF2-40B4-BE49-F238E27FC236}">
                <a16:creationId xmlns:a16="http://schemas.microsoft.com/office/drawing/2014/main" id="{B31966B1-880F-8B4A-976C-8ECC0175315E}"/>
              </a:ext>
            </a:extLst>
          </p:cNvPr>
          <p:cNvPicPr>
            <a:picLocks noChangeAspect="1"/>
          </p:cNvPicPr>
          <p:nvPr/>
        </p:nvPicPr>
        <p:blipFill>
          <a:blip r:embed="rId7"/>
          <a:stretch>
            <a:fillRect/>
          </a:stretch>
        </p:blipFill>
        <p:spPr>
          <a:xfrm>
            <a:off x="7689371" y="2163295"/>
            <a:ext cx="1398607" cy="1398607"/>
          </a:xfrm>
          <a:prstGeom prst="rect">
            <a:avLst/>
          </a:prstGeom>
        </p:spPr>
      </p:pic>
      <p:sp>
        <p:nvSpPr>
          <p:cNvPr id="11" name="TextBox 10">
            <a:extLst>
              <a:ext uri="{FF2B5EF4-FFF2-40B4-BE49-F238E27FC236}">
                <a16:creationId xmlns:a16="http://schemas.microsoft.com/office/drawing/2014/main" id="{13103D4E-CDF6-0649-AA50-30EE65604C79}"/>
              </a:ext>
            </a:extLst>
          </p:cNvPr>
          <p:cNvSpPr txBox="1"/>
          <p:nvPr/>
        </p:nvSpPr>
        <p:spPr>
          <a:xfrm>
            <a:off x="7614080" y="3485813"/>
            <a:ext cx="1473898" cy="253916"/>
          </a:xfrm>
          <a:prstGeom prst="rect">
            <a:avLst/>
          </a:prstGeom>
          <a:solidFill>
            <a:schemeClr val="bg1"/>
          </a:solidFill>
        </p:spPr>
        <p:txBody>
          <a:bodyPr wrap="square" rtlCol="0">
            <a:spAutoFit/>
          </a:bodyPr>
          <a:lstStyle/>
          <a:p>
            <a:pPr algn="ctr"/>
            <a:r>
              <a:rPr lang="en-US" sz="1050" b="1" dirty="0"/>
              <a:t>Yue (Jason) Zhao</a:t>
            </a:r>
          </a:p>
        </p:txBody>
      </p:sp>
      <p:pic>
        <p:nvPicPr>
          <p:cNvPr id="4" name="Picture 3">
            <a:extLst>
              <a:ext uri="{FF2B5EF4-FFF2-40B4-BE49-F238E27FC236}">
                <a16:creationId xmlns:a16="http://schemas.microsoft.com/office/drawing/2014/main" id="{27C5EBEE-0113-5B4E-AA5B-269F87389D15}"/>
              </a:ext>
            </a:extLst>
          </p:cNvPr>
          <p:cNvPicPr>
            <a:picLocks noChangeAspect="1"/>
          </p:cNvPicPr>
          <p:nvPr/>
        </p:nvPicPr>
        <p:blipFill>
          <a:blip r:embed="rId8"/>
          <a:stretch>
            <a:fillRect/>
          </a:stretch>
        </p:blipFill>
        <p:spPr>
          <a:xfrm>
            <a:off x="7836678" y="3716646"/>
            <a:ext cx="1028700" cy="1104900"/>
          </a:xfrm>
          <a:prstGeom prst="rect">
            <a:avLst/>
          </a:prstGeom>
        </p:spPr>
      </p:pic>
      <p:sp>
        <p:nvSpPr>
          <p:cNvPr id="13" name="TextBox 12">
            <a:extLst>
              <a:ext uri="{FF2B5EF4-FFF2-40B4-BE49-F238E27FC236}">
                <a16:creationId xmlns:a16="http://schemas.microsoft.com/office/drawing/2014/main" id="{027A62BB-5316-1C46-95A0-E3851039BE24}"/>
              </a:ext>
            </a:extLst>
          </p:cNvPr>
          <p:cNvSpPr txBox="1"/>
          <p:nvPr/>
        </p:nvSpPr>
        <p:spPr>
          <a:xfrm>
            <a:off x="7667541" y="4821546"/>
            <a:ext cx="1473898" cy="253916"/>
          </a:xfrm>
          <a:prstGeom prst="rect">
            <a:avLst/>
          </a:prstGeom>
          <a:solidFill>
            <a:schemeClr val="bg1"/>
          </a:solidFill>
        </p:spPr>
        <p:txBody>
          <a:bodyPr wrap="square" rtlCol="0">
            <a:spAutoFit/>
          </a:bodyPr>
          <a:lstStyle/>
          <a:p>
            <a:pPr algn="ctr"/>
            <a:r>
              <a:rPr lang="en-US" sz="1050" b="1" dirty="0"/>
              <a:t>Anthony Federico</a:t>
            </a:r>
          </a:p>
        </p:txBody>
      </p:sp>
    </p:spTree>
    <p:extLst>
      <p:ext uri="{BB962C8B-B14F-4D97-AF65-F5344CB8AC3E}">
        <p14:creationId xmlns:p14="http://schemas.microsoft.com/office/powerpoint/2010/main" val="815882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B527378-BCD2-4548-A97B-5A07334D6307}"/>
              </a:ext>
            </a:extLst>
          </p:cNvPr>
          <p:cNvSpPr/>
          <p:nvPr/>
        </p:nvSpPr>
        <p:spPr>
          <a:xfrm>
            <a:off x="0" y="582421"/>
            <a:ext cx="3564413" cy="4561079"/>
          </a:xfrm>
          <a:prstGeom prst="rect">
            <a:avLst/>
          </a:prstGeom>
          <a:solidFill>
            <a:schemeClr val="accent4">
              <a:lumMod val="75000"/>
              <a:lumOff val="25000"/>
            </a:schemeClr>
          </a:solidFill>
          <a:ln>
            <a:solidFill>
              <a:schemeClr val="bg1"/>
            </a:solidFill>
          </a:ln>
        </p:spPr>
        <p:txBody>
          <a:bodyPr vert="horz" lIns="205740" tIns="137160" rIns="205740" bIns="137160" rtlCol="0" anchor="ctr" anchorCtr="1">
            <a:normAutofit/>
          </a:bodyPr>
          <a:lstStyle/>
          <a:p>
            <a:pPr algn="ctr" defTabSz="685800">
              <a:lnSpc>
                <a:spcPct val="90000"/>
              </a:lnSpc>
              <a:spcAft>
                <a:spcPts val="450"/>
              </a:spcAft>
            </a:pPr>
            <a:r>
              <a:rPr lang="en-US" sz="2850" cap="all" spc="150" dirty="0">
                <a:solidFill>
                  <a:schemeClr val="bg1"/>
                </a:solidFill>
                <a:latin typeface="+mj-lt"/>
                <a:ea typeface="+mj-ea"/>
                <a:cs typeface="+mj-cs"/>
              </a:rPr>
              <a:t>Airway Microbiome of TB (16S)</a:t>
            </a:r>
          </a:p>
        </p:txBody>
      </p:sp>
      <p:pic>
        <p:nvPicPr>
          <p:cNvPr id="11" name="Content Placeholder 10">
            <a:extLst>
              <a:ext uri="{FF2B5EF4-FFF2-40B4-BE49-F238E27FC236}">
                <a16:creationId xmlns:a16="http://schemas.microsoft.com/office/drawing/2014/main" id="{1DD2D0B7-A640-434E-8A62-32D65A2EB0BE}"/>
              </a:ext>
            </a:extLst>
          </p:cNvPr>
          <p:cNvPicPr>
            <a:picLocks noGrp="1" noChangeAspect="1"/>
          </p:cNvPicPr>
          <p:nvPr>
            <p:ph idx="1"/>
          </p:nvPr>
        </p:nvPicPr>
        <p:blipFill>
          <a:blip r:embed="rId2"/>
          <a:stretch>
            <a:fillRect/>
          </a:stretch>
        </p:blipFill>
        <p:spPr>
          <a:xfrm>
            <a:off x="3564413" y="693444"/>
            <a:ext cx="5492445" cy="4339031"/>
          </a:xfrm>
          <a:prstGeom prst="rect">
            <a:avLst/>
          </a:prstGeom>
        </p:spPr>
      </p:pic>
    </p:spTree>
    <p:extLst>
      <p:ext uri="{BB962C8B-B14F-4D97-AF65-F5344CB8AC3E}">
        <p14:creationId xmlns:p14="http://schemas.microsoft.com/office/powerpoint/2010/main" val="629528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45338" y="-153109"/>
            <a:ext cx="5797296" cy="891540"/>
          </a:xfrm>
        </p:spPr>
        <p:txBody>
          <a:bodyPr>
            <a:normAutofit fontScale="90000"/>
          </a:bodyPr>
          <a:lstStyle/>
          <a:p>
            <a:r>
              <a:rPr lang="en-US" dirty="0"/>
              <a:t>Asthma Nasal </a:t>
            </a:r>
            <a:r>
              <a:rPr lang="en-US" dirty="0" err="1"/>
              <a:t>Metatranscriptomics</a:t>
            </a:r>
            <a:endParaRPr lang="en-US" dirty="0"/>
          </a:p>
        </p:txBody>
      </p:sp>
      <p:sp>
        <p:nvSpPr>
          <p:cNvPr id="2" name="TextBox 1">
            <a:extLst>
              <a:ext uri="{FF2B5EF4-FFF2-40B4-BE49-F238E27FC236}">
                <a16:creationId xmlns:a16="http://schemas.microsoft.com/office/drawing/2014/main" id="{BCBF5A04-4763-2740-801E-8DC51783FE24}"/>
              </a:ext>
            </a:extLst>
          </p:cNvPr>
          <p:cNvSpPr txBox="1"/>
          <p:nvPr/>
        </p:nvSpPr>
        <p:spPr>
          <a:xfrm>
            <a:off x="3791253" y="4824496"/>
            <a:ext cx="5352747" cy="369332"/>
          </a:xfrm>
          <a:prstGeom prst="rect">
            <a:avLst/>
          </a:prstGeom>
          <a:noFill/>
        </p:spPr>
        <p:txBody>
          <a:bodyPr wrap="none" rtlCol="0">
            <a:spAutoFit/>
          </a:bodyPr>
          <a:lstStyle/>
          <a:p>
            <a:r>
              <a:rPr lang="en-US" sz="1800" dirty="0"/>
              <a:t>Castro-</a:t>
            </a:r>
            <a:r>
              <a:rPr lang="en-US" sz="1800" dirty="0" err="1"/>
              <a:t>Nallar</a:t>
            </a:r>
            <a:r>
              <a:rPr lang="en-US" sz="1800" dirty="0"/>
              <a:t> et al., </a:t>
            </a:r>
            <a:r>
              <a:rPr lang="en-US" sz="1800" i="1" dirty="0"/>
              <a:t>BMC Medical Genomics</a:t>
            </a:r>
            <a:r>
              <a:rPr lang="en-US" sz="1800" dirty="0"/>
              <a:t>, 2015</a:t>
            </a:r>
          </a:p>
        </p:txBody>
      </p:sp>
      <p:sp>
        <p:nvSpPr>
          <p:cNvPr id="8" name="Content Placeholder 2">
            <a:extLst>
              <a:ext uri="{FF2B5EF4-FFF2-40B4-BE49-F238E27FC236}">
                <a16:creationId xmlns:a16="http://schemas.microsoft.com/office/drawing/2014/main" id="{4DA8A95B-3C3A-9240-9A25-A8E71D3D40AC}"/>
              </a:ext>
            </a:extLst>
          </p:cNvPr>
          <p:cNvSpPr>
            <a:spLocks noGrp="1"/>
          </p:cNvSpPr>
          <p:nvPr>
            <p:ph idx="1"/>
          </p:nvPr>
        </p:nvSpPr>
        <p:spPr>
          <a:xfrm>
            <a:off x="158776" y="609587"/>
            <a:ext cx="3955587" cy="3795482"/>
          </a:xfrm>
        </p:spPr>
        <p:txBody>
          <a:bodyPr>
            <a:normAutofit/>
          </a:bodyPr>
          <a:lstStyle/>
          <a:p>
            <a:r>
              <a:rPr lang="en-US" sz="1600" dirty="0"/>
              <a:t>Nasal brushings, Total RNA-seq</a:t>
            </a:r>
          </a:p>
          <a:p>
            <a:r>
              <a:rPr lang="en-US" sz="1600" dirty="0"/>
              <a:t>Healthy’ asthmatic (n=8) and control children (</a:t>
            </a:r>
            <a:r>
              <a:rPr lang="en-US" sz="1600" i="1" dirty="0"/>
              <a:t>n=</a:t>
            </a:r>
            <a:r>
              <a:rPr lang="en-US" sz="1600" dirty="0"/>
              <a:t>6)</a:t>
            </a:r>
          </a:p>
          <a:p>
            <a:endParaRPr lang="en-US" sz="1500" dirty="0"/>
          </a:p>
        </p:txBody>
      </p:sp>
      <p:pic>
        <p:nvPicPr>
          <p:cNvPr id="6" name="Picture 5">
            <a:extLst>
              <a:ext uri="{FF2B5EF4-FFF2-40B4-BE49-F238E27FC236}">
                <a16:creationId xmlns:a16="http://schemas.microsoft.com/office/drawing/2014/main" id="{0F261E62-3B90-2648-ACAC-D0F1790F32FF}"/>
              </a:ext>
            </a:extLst>
          </p:cNvPr>
          <p:cNvPicPr>
            <a:picLocks noChangeAspect="1"/>
          </p:cNvPicPr>
          <p:nvPr/>
        </p:nvPicPr>
        <p:blipFill>
          <a:blip r:embed="rId2"/>
          <a:stretch>
            <a:fillRect/>
          </a:stretch>
        </p:blipFill>
        <p:spPr>
          <a:xfrm>
            <a:off x="7909394" y="630470"/>
            <a:ext cx="962025" cy="1181100"/>
          </a:xfrm>
          <a:prstGeom prst="rect">
            <a:avLst/>
          </a:prstGeom>
        </p:spPr>
      </p:pic>
      <p:pic>
        <p:nvPicPr>
          <p:cNvPr id="9" name="Picture 8">
            <a:extLst>
              <a:ext uri="{FF2B5EF4-FFF2-40B4-BE49-F238E27FC236}">
                <a16:creationId xmlns:a16="http://schemas.microsoft.com/office/drawing/2014/main" id="{D8D37388-BDC3-3C48-B2C1-4D0EB7C73C48}"/>
              </a:ext>
            </a:extLst>
          </p:cNvPr>
          <p:cNvPicPr>
            <a:picLocks noChangeAspect="1"/>
          </p:cNvPicPr>
          <p:nvPr/>
        </p:nvPicPr>
        <p:blipFill>
          <a:blip r:embed="rId3"/>
          <a:stretch>
            <a:fillRect/>
          </a:stretch>
        </p:blipFill>
        <p:spPr>
          <a:xfrm>
            <a:off x="7905753" y="2186008"/>
            <a:ext cx="1024508" cy="971056"/>
          </a:xfrm>
          <a:prstGeom prst="rect">
            <a:avLst/>
          </a:prstGeom>
        </p:spPr>
      </p:pic>
      <p:pic>
        <p:nvPicPr>
          <p:cNvPr id="10" name="Picture 9">
            <a:extLst>
              <a:ext uri="{FF2B5EF4-FFF2-40B4-BE49-F238E27FC236}">
                <a16:creationId xmlns:a16="http://schemas.microsoft.com/office/drawing/2014/main" id="{3244C3D2-88CF-604A-8724-6583A4595C84}"/>
              </a:ext>
            </a:extLst>
          </p:cNvPr>
          <p:cNvPicPr>
            <a:picLocks noChangeAspect="1"/>
          </p:cNvPicPr>
          <p:nvPr/>
        </p:nvPicPr>
        <p:blipFill>
          <a:blip r:embed="rId4"/>
          <a:stretch>
            <a:fillRect/>
          </a:stretch>
        </p:blipFill>
        <p:spPr>
          <a:xfrm>
            <a:off x="7960716" y="3522142"/>
            <a:ext cx="1024508" cy="1024508"/>
          </a:xfrm>
          <a:prstGeom prst="rect">
            <a:avLst/>
          </a:prstGeom>
        </p:spPr>
      </p:pic>
      <p:sp>
        <p:nvSpPr>
          <p:cNvPr id="11" name="TextBox 10">
            <a:extLst>
              <a:ext uri="{FF2B5EF4-FFF2-40B4-BE49-F238E27FC236}">
                <a16:creationId xmlns:a16="http://schemas.microsoft.com/office/drawing/2014/main" id="{A147E443-D4A4-C447-96C9-36767A790200}"/>
              </a:ext>
            </a:extLst>
          </p:cNvPr>
          <p:cNvSpPr txBox="1"/>
          <p:nvPr/>
        </p:nvSpPr>
        <p:spPr>
          <a:xfrm>
            <a:off x="8062424" y="4564247"/>
            <a:ext cx="885884" cy="276999"/>
          </a:xfrm>
          <a:prstGeom prst="rect">
            <a:avLst/>
          </a:prstGeom>
          <a:noFill/>
        </p:spPr>
        <p:txBody>
          <a:bodyPr wrap="none" rtlCol="0">
            <a:spAutoFit/>
          </a:bodyPr>
          <a:lstStyle/>
          <a:p>
            <a:r>
              <a:rPr lang="en-US" sz="1200" dirty="0"/>
              <a:t>Ying Shen</a:t>
            </a:r>
          </a:p>
        </p:txBody>
      </p:sp>
      <p:sp>
        <p:nvSpPr>
          <p:cNvPr id="12" name="TextBox 11">
            <a:extLst>
              <a:ext uri="{FF2B5EF4-FFF2-40B4-BE49-F238E27FC236}">
                <a16:creationId xmlns:a16="http://schemas.microsoft.com/office/drawing/2014/main" id="{F8AF31A8-6338-2B49-87ED-CCB47FA359E9}"/>
              </a:ext>
            </a:extLst>
          </p:cNvPr>
          <p:cNvSpPr txBox="1"/>
          <p:nvPr/>
        </p:nvSpPr>
        <p:spPr>
          <a:xfrm>
            <a:off x="7887681" y="3142167"/>
            <a:ext cx="1146468" cy="276999"/>
          </a:xfrm>
          <a:prstGeom prst="rect">
            <a:avLst/>
          </a:prstGeom>
          <a:noFill/>
        </p:spPr>
        <p:txBody>
          <a:bodyPr wrap="none" rtlCol="0">
            <a:spAutoFit/>
          </a:bodyPr>
          <a:lstStyle/>
          <a:p>
            <a:r>
              <a:rPr lang="en-US" sz="1200" dirty="0"/>
              <a:t>Keith Crandall</a:t>
            </a:r>
          </a:p>
        </p:txBody>
      </p:sp>
      <p:sp>
        <p:nvSpPr>
          <p:cNvPr id="13" name="TextBox 12">
            <a:extLst>
              <a:ext uri="{FF2B5EF4-FFF2-40B4-BE49-F238E27FC236}">
                <a16:creationId xmlns:a16="http://schemas.microsoft.com/office/drawing/2014/main" id="{1609782A-FDD1-7840-B60E-01920BCB0602}"/>
              </a:ext>
            </a:extLst>
          </p:cNvPr>
          <p:cNvSpPr txBox="1"/>
          <p:nvPr/>
        </p:nvSpPr>
        <p:spPr>
          <a:xfrm>
            <a:off x="7335447" y="1767957"/>
            <a:ext cx="2165120" cy="461665"/>
          </a:xfrm>
          <a:prstGeom prst="rect">
            <a:avLst/>
          </a:prstGeom>
          <a:noFill/>
        </p:spPr>
        <p:txBody>
          <a:bodyPr wrap="square" rtlCol="0">
            <a:spAutoFit/>
          </a:bodyPr>
          <a:lstStyle/>
          <a:p>
            <a:pPr algn="ctr"/>
            <a:r>
              <a:rPr lang="en-US" sz="1200" dirty="0"/>
              <a:t>Eduardo </a:t>
            </a:r>
          </a:p>
          <a:p>
            <a:pPr algn="ctr"/>
            <a:r>
              <a:rPr lang="en-US" sz="1200" dirty="0"/>
              <a:t>Castro-</a:t>
            </a:r>
            <a:r>
              <a:rPr lang="en-US" sz="1200" dirty="0" err="1"/>
              <a:t>Nallar</a:t>
            </a:r>
            <a:endParaRPr lang="en-US" sz="1200" dirty="0"/>
          </a:p>
        </p:txBody>
      </p:sp>
      <p:pic>
        <p:nvPicPr>
          <p:cNvPr id="15" name="Picture 14">
            <a:extLst>
              <a:ext uri="{FF2B5EF4-FFF2-40B4-BE49-F238E27FC236}">
                <a16:creationId xmlns:a16="http://schemas.microsoft.com/office/drawing/2014/main" id="{FFEA1910-EDC9-F442-8ED5-F12AA1AD0FA5}"/>
              </a:ext>
            </a:extLst>
          </p:cNvPr>
          <p:cNvPicPr>
            <a:picLocks noChangeAspect="1"/>
          </p:cNvPicPr>
          <p:nvPr/>
        </p:nvPicPr>
        <p:blipFill>
          <a:blip r:embed="rId5"/>
          <a:stretch>
            <a:fillRect/>
          </a:stretch>
        </p:blipFill>
        <p:spPr>
          <a:xfrm>
            <a:off x="84805" y="1470050"/>
            <a:ext cx="5365982" cy="3445782"/>
          </a:xfrm>
          <a:prstGeom prst="rect">
            <a:avLst/>
          </a:prstGeom>
        </p:spPr>
      </p:pic>
      <p:pic>
        <p:nvPicPr>
          <p:cNvPr id="17" name="Picture 16">
            <a:extLst>
              <a:ext uri="{FF2B5EF4-FFF2-40B4-BE49-F238E27FC236}">
                <a16:creationId xmlns:a16="http://schemas.microsoft.com/office/drawing/2014/main" id="{C7F3B464-838D-A04A-9699-2615E28896E3}"/>
              </a:ext>
            </a:extLst>
          </p:cNvPr>
          <p:cNvPicPr>
            <a:picLocks noChangeAspect="1"/>
          </p:cNvPicPr>
          <p:nvPr/>
        </p:nvPicPr>
        <p:blipFill>
          <a:blip r:embed="rId6"/>
          <a:stretch>
            <a:fillRect/>
          </a:stretch>
        </p:blipFill>
        <p:spPr>
          <a:xfrm>
            <a:off x="4005601" y="982988"/>
            <a:ext cx="3737033" cy="3889721"/>
          </a:xfrm>
          <a:prstGeom prst="rect">
            <a:avLst/>
          </a:prstGeom>
        </p:spPr>
      </p:pic>
    </p:spTree>
    <p:extLst>
      <p:ext uri="{BB962C8B-B14F-4D97-AF65-F5344CB8AC3E}">
        <p14:creationId xmlns:p14="http://schemas.microsoft.com/office/powerpoint/2010/main" val="653332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673352" y="55700"/>
            <a:ext cx="5797296" cy="593861"/>
          </a:xfrm>
        </p:spPr>
        <p:txBody>
          <a:bodyPr/>
          <a:lstStyle/>
          <a:p>
            <a:r>
              <a:rPr lang="en-US" dirty="0" err="1"/>
              <a:t>Aperiomics</a:t>
            </a:r>
            <a:r>
              <a:rPr lang="en-US" dirty="0"/>
              <a:t> (metagenomics)</a:t>
            </a:r>
          </a:p>
        </p:txBody>
      </p:sp>
      <p:sp>
        <p:nvSpPr>
          <p:cNvPr id="5" name="TextBox 4">
            <a:extLst>
              <a:ext uri="{FF2B5EF4-FFF2-40B4-BE49-F238E27FC236}">
                <a16:creationId xmlns:a16="http://schemas.microsoft.com/office/drawing/2014/main" id="{CCAE9ABE-130F-0C45-9CF3-6D23D9DE9A68}"/>
              </a:ext>
            </a:extLst>
          </p:cNvPr>
          <p:cNvSpPr txBox="1"/>
          <p:nvPr/>
        </p:nvSpPr>
        <p:spPr>
          <a:xfrm>
            <a:off x="6122987" y="2357938"/>
            <a:ext cx="1674812" cy="923330"/>
          </a:xfrm>
          <a:prstGeom prst="rect">
            <a:avLst/>
          </a:prstGeom>
          <a:noFill/>
        </p:spPr>
        <p:txBody>
          <a:bodyPr wrap="square" rtlCol="0">
            <a:spAutoFit/>
          </a:bodyPr>
          <a:lstStyle/>
          <a:p>
            <a:pPr algn="ctr"/>
            <a:r>
              <a:rPr lang="en-US" sz="1800" dirty="0"/>
              <a:t>Pleural Effusion:  </a:t>
            </a:r>
          </a:p>
          <a:p>
            <a:pPr algn="ctr"/>
            <a:r>
              <a:rPr lang="en-US" sz="1800" i="1" dirty="0"/>
              <a:t>F. </a:t>
            </a:r>
            <a:r>
              <a:rPr lang="en-US" sz="1800" i="1" dirty="0" err="1"/>
              <a:t>nucleatum</a:t>
            </a:r>
            <a:r>
              <a:rPr lang="en-US" sz="1800" i="1" dirty="0"/>
              <a:t> </a:t>
            </a:r>
          </a:p>
        </p:txBody>
      </p:sp>
      <p:pic>
        <p:nvPicPr>
          <p:cNvPr id="6" name="Picture 5">
            <a:extLst>
              <a:ext uri="{FF2B5EF4-FFF2-40B4-BE49-F238E27FC236}">
                <a16:creationId xmlns:a16="http://schemas.microsoft.com/office/drawing/2014/main" id="{BE94EE65-C835-8A48-8370-AFA4B5B98895}"/>
              </a:ext>
            </a:extLst>
          </p:cNvPr>
          <p:cNvPicPr>
            <a:picLocks noChangeAspect="1"/>
          </p:cNvPicPr>
          <p:nvPr/>
        </p:nvPicPr>
        <p:blipFill>
          <a:blip r:embed="rId3"/>
          <a:stretch>
            <a:fillRect/>
          </a:stretch>
        </p:blipFill>
        <p:spPr>
          <a:xfrm>
            <a:off x="376084" y="1258540"/>
            <a:ext cx="3408236" cy="3643973"/>
          </a:xfrm>
          <a:prstGeom prst="rect">
            <a:avLst/>
          </a:prstGeom>
        </p:spPr>
      </p:pic>
      <p:sp>
        <p:nvSpPr>
          <p:cNvPr id="8" name="TextBox 7">
            <a:extLst>
              <a:ext uri="{FF2B5EF4-FFF2-40B4-BE49-F238E27FC236}">
                <a16:creationId xmlns:a16="http://schemas.microsoft.com/office/drawing/2014/main" id="{4BBA1585-7837-1A49-BD41-5358D18D100E}"/>
              </a:ext>
            </a:extLst>
          </p:cNvPr>
          <p:cNvSpPr txBox="1"/>
          <p:nvPr/>
        </p:nvSpPr>
        <p:spPr>
          <a:xfrm>
            <a:off x="1085522" y="662713"/>
            <a:ext cx="2641319" cy="1200329"/>
          </a:xfrm>
          <a:prstGeom prst="rect">
            <a:avLst/>
          </a:prstGeom>
          <a:noFill/>
        </p:spPr>
        <p:txBody>
          <a:bodyPr wrap="square" rtlCol="0">
            <a:spAutoFit/>
          </a:bodyPr>
          <a:lstStyle/>
          <a:p>
            <a:pPr algn="ctr"/>
            <a:r>
              <a:rPr lang="en-US" sz="1800" dirty="0"/>
              <a:t>Metagenome sequencing to solve hard-to-diagnose infections</a:t>
            </a:r>
          </a:p>
        </p:txBody>
      </p:sp>
      <p:pic>
        <p:nvPicPr>
          <p:cNvPr id="12" name="Picture 11">
            <a:extLst>
              <a:ext uri="{FF2B5EF4-FFF2-40B4-BE49-F238E27FC236}">
                <a16:creationId xmlns:a16="http://schemas.microsoft.com/office/drawing/2014/main" id="{4B535BAF-F927-C04C-A4D3-0630C536DC7D}"/>
              </a:ext>
            </a:extLst>
          </p:cNvPr>
          <p:cNvPicPr>
            <a:picLocks noChangeAspect="1"/>
          </p:cNvPicPr>
          <p:nvPr/>
        </p:nvPicPr>
        <p:blipFill>
          <a:blip r:embed="rId4"/>
          <a:stretch>
            <a:fillRect/>
          </a:stretch>
        </p:blipFill>
        <p:spPr>
          <a:xfrm>
            <a:off x="3784319" y="812596"/>
            <a:ext cx="4799242" cy="4280372"/>
          </a:xfrm>
          <a:prstGeom prst="rect">
            <a:avLst/>
          </a:prstGeom>
        </p:spPr>
      </p:pic>
      <p:sp>
        <p:nvSpPr>
          <p:cNvPr id="13" name="Rectangle 12">
            <a:extLst>
              <a:ext uri="{FF2B5EF4-FFF2-40B4-BE49-F238E27FC236}">
                <a16:creationId xmlns:a16="http://schemas.microsoft.com/office/drawing/2014/main" id="{654891D5-12F0-5441-805C-FED55F8EBA47}"/>
              </a:ext>
            </a:extLst>
          </p:cNvPr>
          <p:cNvSpPr/>
          <p:nvPr/>
        </p:nvSpPr>
        <p:spPr>
          <a:xfrm>
            <a:off x="376084" y="662713"/>
            <a:ext cx="3408236" cy="443025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F197829F-0D1E-C24E-9778-31713B996549}"/>
              </a:ext>
            </a:extLst>
          </p:cNvPr>
          <p:cNvSpPr/>
          <p:nvPr/>
        </p:nvSpPr>
        <p:spPr>
          <a:xfrm>
            <a:off x="3784319" y="661282"/>
            <a:ext cx="4799241" cy="4431686"/>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15833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2B93-3DB7-C24F-8BE2-D97BA774B8B4}"/>
              </a:ext>
            </a:extLst>
          </p:cNvPr>
          <p:cNvSpPr>
            <a:spLocks noGrp="1"/>
          </p:cNvSpPr>
          <p:nvPr>
            <p:ph type="title"/>
          </p:nvPr>
        </p:nvSpPr>
        <p:spPr>
          <a:xfrm>
            <a:off x="2040277" y="-97095"/>
            <a:ext cx="5797296" cy="891540"/>
          </a:xfrm>
        </p:spPr>
        <p:txBody>
          <a:bodyPr/>
          <a:lstStyle/>
          <a:p>
            <a:r>
              <a:rPr lang="en-US" dirty="0" err="1"/>
              <a:t>Aperiomics</a:t>
            </a:r>
            <a:r>
              <a:rPr lang="en-US" dirty="0"/>
              <a:t> Case Study</a:t>
            </a:r>
          </a:p>
        </p:txBody>
      </p:sp>
      <p:sp>
        <p:nvSpPr>
          <p:cNvPr id="3" name="Content Placeholder 2">
            <a:extLst>
              <a:ext uri="{FF2B5EF4-FFF2-40B4-BE49-F238E27FC236}">
                <a16:creationId xmlns:a16="http://schemas.microsoft.com/office/drawing/2014/main" id="{5B0A21DB-E6C8-9F40-9DB8-F5D6A2748661}"/>
              </a:ext>
            </a:extLst>
          </p:cNvPr>
          <p:cNvSpPr>
            <a:spLocks noGrp="1"/>
          </p:cNvSpPr>
          <p:nvPr>
            <p:ph idx="1"/>
          </p:nvPr>
        </p:nvSpPr>
        <p:spPr>
          <a:xfrm>
            <a:off x="412172" y="803747"/>
            <a:ext cx="5737853" cy="2781131"/>
          </a:xfrm>
        </p:spPr>
        <p:txBody>
          <a:bodyPr>
            <a:normAutofit/>
          </a:bodyPr>
          <a:lstStyle/>
          <a:p>
            <a:r>
              <a:rPr lang="en-US" sz="1800" dirty="0"/>
              <a:t>68 year old woman from West Virginia</a:t>
            </a:r>
          </a:p>
          <a:p>
            <a:r>
              <a:rPr lang="en-US" sz="1800" dirty="0"/>
              <a:t>Unexplained pain much of her adult life</a:t>
            </a:r>
          </a:p>
          <a:p>
            <a:r>
              <a:rPr lang="en-US" sz="1800" dirty="0"/>
              <a:t>Diagnoses: chronic Lyme, arthritis, pain unknown origin</a:t>
            </a:r>
          </a:p>
          <a:p>
            <a:r>
              <a:rPr lang="en-US" sz="1800" dirty="0"/>
              <a:t>Blood test, metagenomic profiling</a:t>
            </a:r>
          </a:p>
          <a:p>
            <a:r>
              <a:rPr lang="en-US" sz="1800" dirty="0"/>
              <a:t>30M DNA </a:t>
            </a:r>
            <a:r>
              <a:rPr lang="en-US" sz="1800" dirty="0" err="1"/>
              <a:t>seqs</a:t>
            </a:r>
            <a:r>
              <a:rPr lang="en-US" sz="1800" dirty="0"/>
              <a:t>, 270 matched </a:t>
            </a:r>
            <a:r>
              <a:rPr lang="en-US" sz="1800" dirty="0" err="1"/>
              <a:t>Mtb</a:t>
            </a:r>
            <a:endParaRPr lang="en-US" sz="1800" dirty="0"/>
          </a:p>
          <a:p>
            <a:r>
              <a:rPr lang="en-US" sz="1800" dirty="0"/>
              <a:t>Not Lyme, she had extrapulmonary TB!</a:t>
            </a:r>
          </a:p>
        </p:txBody>
      </p:sp>
      <p:pic>
        <p:nvPicPr>
          <p:cNvPr id="4" name="Picture 3">
            <a:extLst>
              <a:ext uri="{FF2B5EF4-FFF2-40B4-BE49-F238E27FC236}">
                <a16:creationId xmlns:a16="http://schemas.microsoft.com/office/drawing/2014/main" id="{2783EB5D-8A33-664E-8424-2C45C808C45B}"/>
              </a:ext>
            </a:extLst>
          </p:cNvPr>
          <p:cNvPicPr>
            <a:picLocks noChangeAspect="1"/>
          </p:cNvPicPr>
          <p:nvPr/>
        </p:nvPicPr>
        <p:blipFill>
          <a:blip r:embed="rId2"/>
          <a:stretch>
            <a:fillRect/>
          </a:stretch>
        </p:blipFill>
        <p:spPr>
          <a:xfrm>
            <a:off x="6455947" y="1134160"/>
            <a:ext cx="1306836" cy="1266324"/>
          </a:xfrm>
          <a:prstGeom prst="rect">
            <a:avLst/>
          </a:prstGeom>
        </p:spPr>
      </p:pic>
      <p:pic>
        <p:nvPicPr>
          <p:cNvPr id="5" name="Picture 4">
            <a:extLst>
              <a:ext uri="{FF2B5EF4-FFF2-40B4-BE49-F238E27FC236}">
                <a16:creationId xmlns:a16="http://schemas.microsoft.com/office/drawing/2014/main" id="{AEFBFA71-803D-8D4F-8006-27555142D12D}"/>
              </a:ext>
            </a:extLst>
          </p:cNvPr>
          <p:cNvPicPr>
            <a:picLocks noChangeAspect="1"/>
          </p:cNvPicPr>
          <p:nvPr/>
        </p:nvPicPr>
        <p:blipFill>
          <a:blip r:embed="rId3"/>
          <a:stretch>
            <a:fillRect/>
          </a:stretch>
        </p:blipFill>
        <p:spPr>
          <a:xfrm>
            <a:off x="3234176" y="3411681"/>
            <a:ext cx="2164881" cy="1623661"/>
          </a:xfrm>
          <a:prstGeom prst="rect">
            <a:avLst/>
          </a:prstGeom>
        </p:spPr>
      </p:pic>
      <p:pic>
        <p:nvPicPr>
          <p:cNvPr id="6" name="Picture 5">
            <a:extLst>
              <a:ext uri="{FF2B5EF4-FFF2-40B4-BE49-F238E27FC236}">
                <a16:creationId xmlns:a16="http://schemas.microsoft.com/office/drawing/2014/main" id="{51078BD6-88C0-9E4E-896A-277DEB21325D}"/>
              </a:ext>
            </a:extLst>
          </p:cNvPr>
          <p:cNvPicPr>
            <a:picLocks noChangeAspect="1"/>
          </p:cNvPicPr>
          <p:nvPr/>
        </p:nvPicPr>
        <p:blipFill>
          <a:blip r:embed="rId4"/>
          <a:stretch>
            <a:fillRect/>
          </a:stretch>
        </p:blipFill>
        <p:spPr>
          <a:xfrm>
            <a:off x="719576" y="3408152"/>
            <a:ext cx="2416898" cy="1627190"/>
          </a:xfrm>
          <a:prstGeom prst="rect">
            <a:avLst/>
          </a:prstGeom>
        </p:spPr>
      </p:pic>
      <p:pic>
        <p:nvPicPr>
          <p:cNvPr id="7" name="Picture 6">
            <a:extLst>
              <a:ext uri="{FF2B5EF4-FFF2-40B4-BE49-F238E27FC236}">
                <a16:creationId xmlns:a16="http://schemas.microsoft.com/office/drawing/2014/main" id="{570D65E5-4CAA-3141-B7D5-8A112E62725D}"/>
              </a:ext>
            </a:extLst>
          </p:cNvPr>
          <p:cNvPicPr>
            <a:picLocks noChangeAspect="1"/>
          </p:cNvPicPr>
          <p:nvPr/>
        </p:nvPicPr>
        <p:blipFill>
          <a:blip r:embed="rId5"/>
          <a:stretch>
            <a:fillRect/>
          </a:stretch>
        </p:blipFill>
        <p:spPr>
          <a:xfrm>
            <a:off x="6217729" y="2417981"/>
            <a:ext cx="1783271" cy="2683852"/>
          </a:xfrm>
          <a:prstGeom prst="rect">
            <a:avLst/>
          </a:prstGeom>
        </p:spPr>
      </p:pic>
      <p:sp>
        <p:nvSpPr>
          <p:cNvPr id="8" name="&quot;No&quot; Symbol 7">
            <a:extLst>
              <a:ext uri="{FF2B5EF4-FFF2-40B4-BE49-F238E27FC236}">
                <a16:creationId xmlns:a16="http://schemas.microsoft.com/office/drawing/2014/main" id="{2F571C73-BB0A-A04B-A746-A905B98BA7DA}"/>
              </a:ext>
            </a:extLst>
          </p:cNvPr>
          <p:cNvSpPr/>
          <p:nvPr/>
        </p:nvSpPr>
        <p:spPr>
          <a:xfrm>
            <a:off x="6478624" y="1216135"/>
            <a:ext cx="1261482" cy="1119938"/>
          </a:xfrm>
          <a:prstGeom prst="noSmoking">
            <a:avLst>
              <a:gd name="adj" fmla="val 146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9" name="&quot;No&quot; Symbol 8">
            <a:extLst>
              <a:ext uri="{FF2B5EF4-FFF2-40B4-BE49-F238E27FC236}">
                <a16:creationId xmlns:a16="http://schemas.microsoft.com/office/drawing/2014/main" id="{540ADB86-60EB-6B47-B226-A2F625D217ED}"/>
              </a:ext>
            </a:extLst>
          </p:cNvPr>
          <p:cNvSpPr/>
          <p:nvPr/>
        </p:nvSpPr>
        <p:spPr>
          <a:xfrm>
            <a:off x="1065438" y="3290903"/>
            <a:ext cx="4431323" cy="1744439"/>
          </a:xfrm>
          <a:prstGeom prst="noSmoking">
            <a:avLst>
              <a:gd name="adj" fmla="val 146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Tree>
    <p:extLst>
      <p:ext uri="{BB962C8B-B14F-4D97-AF65-F5344CB8AC3E}">
        <p14:creationId xmlns:p14="http://schemas.microsoft.com/office/powerpoint/2010/main" val="337342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D07C-7D5E-5849-80D6-DAECF5B3735E}"/>
              </a:ext>
            </a:extLst>
          </p:cNvPr>
          <p:cNvSpPr>
            <a:spLocks noGrp="1"/>
          </p:cNvSpPr>
          <p:nvPr>
            <p:ph type="title"/>
          </p:nvPr>
        </p:nvSpPr>
        <p:spPr>
          <a:xfrm>
            <a:off x="24900" y="527708"/>
            <a:ext cx="8229600" cy="606029"/>
          </a:xfrm>
        </p:spPr>
        <p:txBody>
          <a:bodyPr/>
          <a:lstStyle/>
          <a:p>
            <a:r>
              <a:rPr lang="en-US" dirty="0"/>
              <a:t>History of microbes and cancer immunotherapy</a:t>
            </a:r>
          </a:p>
        </p:txBody>
      </p:sp>
      <p:pic>
        <p:nvPicPr>
          <p:cNvPr id="3" name="Picture 2">
            <a:extLst>
              <a:ext uri="{FF2B5EF4-FFF2-40B4-BE49-F238E27FC236}">
                <a16:creationId xmlns:a16="http://schemas.microsoft.com/office/drawing/2014/main" id="{AECD3D92-C13E-064D-AE9B-881CAFCAB808}"/>
              </a:ext>
            </a:extLst>
          </p:cNvPr>
          <p:cNvPicPr>
            <a:picLocks noChangeAspect="1"/>
          </p:cNvPicPr>
          <p:nvPr/>
        </p:nvPicPr>
        <p:blipFill>
          <a:blip r:embed="rId2"/>
          <a:stretch>
            <a:fillRect/>
          </a:stretch>
        </p:blipFill>
        <p:spPr>
          <a:xfrm>
            <a:off x="8111242" y="520651"/>
            <a:ext cx="1032758" cy="1573370"/>
          </a:xfrm>
          <a:prstGeom prst="rect">
            <a:avLst/>
          </a:prstGeom>
        </p:spPr>
      </p:pic>
      <p:sp>
        <p:nvSpPr>
          <p:cNvPr id="5" name="TextBox 4">
            <a:extLst>
              <a:ext uri="{FF2B5EF4-FFF2-40B4-BE49-F238E27FC236}">
                <a16:creationId xmlns:a16="http://schemas.microsoft.com/office/drawing/2014/main" id="{07D0CE94-608C-DE4D-A1D8-8FB6F869FE68}"/>
              </a:ext>
            </a:extLst>
          </p:cNvPr>
          <p:cNvSpPr txBox="1"/>
          <p:nvPr/>
        </p:nvSpPr>
        <p:spPr>
          <a:xfrm>
            <a:off x="149214" y="1307336"/>
            <a:ext cx="7837714" cy="4247317"/>
          </a:xfrm>
          <a:prstGeom prst="rect">
            <a:avLst/>
          </a:prstGeom>
          <a:noFill/>
        </p:spPr>
        <p:txBody>
          <a:bodyPr wrap="square" rtlCol="0">
            <a:spAutoFit/>
          </a:bodyPr>
          <a:lstStyle/>
          <a:p>
            <a:pPr marL="214313" indent="-214313">
              <a:buFont typeface="Arial" panose="020B0604020202020204" pitchFamily="34" charset="0"/>
              <a:buChar char="•"/>
            </a:pPr>
            <a:r>
              <a:rPr lang="en-US" sz="1800" b="1" dirty="0"/>
              <a:t>2600 B.C.:</a:t>
            </a:r>
            <a:r>
              <a:rPr lang="en-US" sz="1800" dirty="0"/>
              <a:t> Imhotep, Egyptian physician (and  architect/ engineer) treated tumors with a poultice to induce infection designed to induce regression of tumors</a:t>
            </a:r>
          </a:p>
          <a:p>
            <a:endParaRPr lang="en-US" sz="1800" dirty="0"/>
          </a:p>
          <a:p>
            <a:pPr marL="214313" indent="-214313">
              <a:buFont typeface="Arial" panose="020B0604020202020204" pitchFamily="34" charset="0"/>
              <a:buChar char="•"/>
            </a:pPr>
            <a:r>
              <a:rPr lang="en-US" sz="1800" b="1" dirty="0"/>
              <a:t>13th century:</a:t>
            </a:r>
            <a:r>
              <a:rPr lang="en-US" sz="1800" dirty="0"/>
              <a:t> St. Peregrine (“The Cancer Saint”) experienced spontaneous regression of tumor, after the tumor became infected</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r>
              <a:rPr lang="en-US" sz="1800" b="1" dirty="0"/>
              <a:t>18</a:t>
            </a:r>
            <a:r>
              <a:rPr lang="en-US" sz="1800" b="1" baseline="30000" dirty="0"/>
              <a:t>th</a:t>
            </a:r>
            <a:r>
              <a:rPr lang="en-US" sz="1800" b="1" dirty="0"/>
              <a:t> and 19</a:t>
            </a:r>
            <a:r>
              <a:rPr lang="en-US" sz="1800" b="1" baseline="30000" dirty="0"/>
              <a:t>th</a:t>
            </a:r>
            <a:r>
              <a:rPr lang="en-US" sz="1800" b="1" dirty="0"/>
              <a:t> centuries: </a:t>
            </a:r>
            <a:r>
              <a:rPr lang="en-US" sz="1800" dirty="0"/>
              <a:t>deliberate infection of tumors after surgery was common practice. Many physicians reported successful treatment of cancer with infection</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r>
              <a:rPr lang="en-US" sz="1800" b="1" dirty="0"/>
              <a:t>1891:</a:t>
            </a:r>
            <a:r>
              <a:rPr lang="en-US" sz="1800" dirty="0"/>
              <a:t> William Coley developed “Coley’s Toxins” comprised of a milieu of heat-killed bacteria</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endParaRPr lang="en-US" sz="1800" dirty="0"/>
          </a:p>
        </p:txBody>
      </p:sp>
      <p:pic>
        <p:nvPicPr>
          <p:cNvPr id="6" name="Picture 5">
            <a:extLst>
              <a:ext uri="{FF2B5EF4-FFF2-40B4-BE49-F238E27FC236}">
                <a16:creationId xmlns:a16="http://schemas.microsoft.com/office/drawing/2014/main" id="{EF25BFE8-FC4B-5745-9A9A-ED063F131C58}"/>
              </a:ext>
            </a:extLst>
          </p:cNvPr>
          <p:cNvPicPr>
            <a:picLocks noChangeAspect="1"/>
          </p:cNvPicPr>
          <p:nvPr/>
        </p:nvPicPr>
        <p:blipFill>
          <a:blip r:embed="rId3"/>
          <a:stretch>
            <a:fillRect/>
          </a:stretch>
        </p:blipFill>
        <p:spPr>
          <a:xfrm>
            <a:off x="8111243" y="3899088"/>
            <a:ext cx="1032757" cy="1080263"/>
          </a:xfrm>
          <a:prstGeom prst="rect">
            <a:avLst/>
          </a:prstGeom>
        </p:spPr>
      </p:pic>
      <p:pic>
        <p:nvPicPr>
          <p:cNvPr id="7" name="Picture 6">
            <a:extLst>
              <a:ext uri="{FF2B5EF4-FFF2-40B4-BE49-F238E27FC236}">
                <a16:creationId xmlns:a16="http://schemas.microsoft.com/office/drawing/2014/main" id="{19C9ACAA-F800-774A-819A-80FACD5659CA}"/>
              </a:ext>
            </a:extLst>
          </p:cNvPr>
          <p:cNvPicPr>
            <a:picLocks noChangeAspect="1"/>
          </p:cNvPicPr>
          <p:nvPr/>
        </p:nvPicPr>
        <p:blipFill>
          <a:blip r:embed="rId4"/>
          <a:stretch>
            <a:fillRect/>
          </a:stretch>
        </p:blipFill>
        <p:spPr>
          <a:xfrm>
            <a:off x="8111243" y="2181852"/>
            <a:ext cx="1032757" cy="1647770"/>
          </a:xfrm>
          <a:prstGeom prst="rect">
            <a:avLst/>
          </a:prstGeom>
        </p:spPr>
      </p:pic>
    </p:spTree>
    <p:extLst>
      <p:ext uri="{BB962C8B-B14F-4D97-AF65-F5344CB8AC3E}">
        <p14:creationId xmlns:p14="http://schemas.microsoft.com/office/powerpoint/2010/main" val="52981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3215" y="0"/>
            <a:ext cx="6853682" cy="812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4386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B0D6-38CE-9442-AECB-B01203CC2743}"/>
              </a:ext>
            </a:extLst>
          </p:cNvPr>
          <p:cNvSpPr>
            <a:spLocks noGrp="1"/>
          </p:cNvSpPr>
          <p:nvPr>
            <p:ph type="title"/>
          </p:nvPr>
        </p:nvSpPr>
        <p:spPr>
          <a:xfrm>
            <a:off x="457200" y="707459"/>
            <a:ext cx="8229600" cy="606029"/>
          </a:xfrm>
        </p:spPr>
        <p:txBody>
          <a:bodyPr/>
          <a:lstStyle/>
          <a:p>
            <a:r>
              <a:rPr lang="en-US" dirty="0"/>
              <a:t>Inhibitors of PD-1/PD-L1 in cancers</a:t>
            </a:r>
          </a:p>
        </p:txBody>
      </p:sp>
      <p:pic>
        <p:nvPicPr>
          <p:cNvPr id="5" name="Picture 4">
            <a:extLst>
              <a:ext uri="{FF2B5EF4-FFF2-40B4-BE49-F238E27FC236}">
                <a16:creationId xmlns:a16="http://schemas.microsoft.com/office/drawing/2014/main" id="{C49DEB36-9489-F749-9B0E-6E41FA52F338}"/>
              </a:ext>
            </a:extLst>
          </p:cNvPr>
          <p:cNvPicPr>
            <a:picLocks noChangeAspect="1"/>
          </p:cNvPicPr>
          <p:nvPr/>
        </p:nvPicPr>
        <p:blipFill>
          <a:blip r:embed="rId2"/>
          <a:stretch>
            <a:fillRect/>
          </a:stretch>
        </p:blipFill>
        <p:spPr>
          <a:xfrm>
            <a:off x="887934" y="1313488"/>
            <a:ext cx="7368132" cy="3555124"/>
          </a:xfrm>
          <a:prstGeom prst="rect">
            <a:avLst/>
          </a:prstGeom>
        </p:spPr>
      </p:pic>
      <p:sp>
        <p:nvSpPr>
          <p:cNvPr id="6" name="Rectangle 5">
            <a:extLst>
              <a:ext uri="{FF2B5EF4-FFF2-40B4-BE49-F238E27FC236}">
                <a16:creationId xmlns:a16="http://schemas.microsoft.com/office/drawing/2014/main" id="{101BC744-215E-EA48-A375-A3D94D408E63}"/>
              </a:ext>
            </a:extLst>
          </p:cNvPr>
          <p:cNvSpPr/>
          <p:nvPr/>
        </p:nvSpPr>
        <p:spPr>
          <a:xfrm>
            <a:off x="2304066" y="4880216"/>
            <a:ext cx="4535867" cy="196208"/>
          </a:xfrm>
          <a:prstGeom prst="rect">
            <a:avLst/>
          </a:prstGeom>
        </p:spPr>
        <p:txBody>
          <a:bodyPr wrap="square">
            <a:spAutoFit/>
          </a:bodyPr>
          <a:lstStyle/>
          <a:p>
            <a:r>
              <a:rPr lang="en-US" sz="675" dirty="0">
                <a:solidFill>
                  <a:srgbClr val="A6A6A6"/>
                </a:solidFill>
                <a:latin typeface="Roboto" panose="02000000000000000000" pitchFamily="2" charset="0"/>
                <a:ea typeface="Roboto" panose="02000000000000000000" pitchFamily="2" charset="0"/>
                <a:cs typeface="Roboto" panose="02000000000000000000" pitchFamily="2" charset="0"/>
              </a:rPr>
              <a:t>Han, Y., Liu, D. &amp; Li, L. PD-1/PD-L1 pathway: current researches in cancer. Am. J. Cancer Res. 10, 727–742 (2020)</a:t>
            </a:r>
          </a:p>
        </p:txBody>
      </p:sp>
    </p:spTree>
    <p:extLst>
      <p:ext uri="{BB962C8B-B14F-4D97-AF65-F5344CB8AC3E}">
        <p14:creationId xmlns:p14="http://schemas.microsoft.com/office/powerpoint/2010/main" val="926872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9B3832-048E-314D-90CB-319F14049867}"/>
              </a:ext>
            </a:extLst>
          </p:cNvPr>
          <p:cNvSpPr>
            <a:spLocks noGrp="1"/>
          </p:cNvSpPr>
          <p:nvPr>
            <p:ph type="title"/>
          </p:nvPr>
        </p:nvSpPr>
        <p:spPr/>
        <p:txBody>
          <a:bodyPr>
            <a:normAutofit fontScale="90000"/>
          </a:bodyPr>
          <a:lstStyle/>
          <a:p>
            <a:r>
              <a:rPr lang="en-US" dirty="0"/>
              <a:t>Gut microbiome is associated antitumor immunity.</a:t>
            </a:r>
          </a:p>
        </p:txBody>
      </p:sp>
      <p:pic>
        <p:nvPicPr>
          <p:cNvPr id="9" name="Picture 8">
            <a:extLst>
              <a:ext uri="{FF2B5EF4-FFF2-40B4-BE49-F238E27FC236}">
                <a16:creationId xmlns:a16="http://schemas.microsoft.com/office/drawing/2014/main" id="{7EB988AE-3B04-0544-9CB3-34D2F62147CB}"/>
              </a:ext>
            </a:extLst>
          </p:cNvPr>
          <p:cNvPicPr>
            <a:picLocks noChangeAspect="1"/>
          </p:cNvPicPr>
          <p:nvPr/>
        </p:nvPicPr>
        <p:blipFill rotWithShape="1">
          <a:blip r:embed="rId2"/>
          <a:srcRect l="6738" t="53809" r="13876" b="26323"/>
          <a:stretch/>
        </p:blipFill>
        <p:spPr>
          <a:xfrm>
            <a:off x="127643" y="2004044"/>
            <a:ext cx="8888713" cy="2094152"/>
          </a:xfrm>
          <a:prstGeom prst="rect">
            <a:avLst/>
          </a:prstGeom>
        </p:spPr>
      </p:pic>
      <p:sp>
        <p:nvSpPr>
          <p:cNvPr id="10" name="Rectangle 9">
            <a:extLst>
              <a:ext uri="{FF2B5EF4-FFF2-40B4-BE49-F238E27FC236}">
                <a16:creationId xmlns:a16="http://schemas.microsoft.com/office/drawing/2014/main" id="{6F01ECF8-E5D7-FA49-ABBE-D33AAEFBBA4C}"/>
              </a:ext>
            </a:extLst>
          </p:cNvPr>
          <p:cNvSpPr/>
          <p:nvPr/>
        </p:nvSpPr>
        <p:spPr>
          <a:xfrm>
            <a:off x="1491676" y="4303842"/>
            <a:ext cx="6120765" cy="523220"/>
          </a:xfrm>
          <a:prstGeom prst="rect">
            <a:avLst/>
          </a:prstGeom>
        </p:spPr>
        <p:txBody>
          <a:bodyPr>
            <a:spAutoFit/>
          </a:bodyPr>
          <a:lstStyle/>
          <a:p>
            <a:r>
              <a:rPr lang="en-US" sz="1400" dirty="0">
                <a:latin typeface="Roboto" panose="02000000000000000000" pitchFamily="2" charset="0"/>
                <a:ea typeface="Roboto" panose="02000000000000000000" pitchFamily="2" charset="0"/>
                <a:cs typeface="Roboto" panose="02000000000000000000" pitchFamily="2" charset="0"/>
              </a:rPr>
              <a:t>Gopalakrishnan, V. et al. Gut microbiome modulates response to anti-PD-1 immunotherapy in melanoma patients</a:t>
            </a:r>
            <a:r>
              <a:rPr lang="en-US" sz="1400" i="1" dirty="0">
                <a:latin typeface="Roboto" panose="02000000000000000000" pitchFamily="2" charset="0"/>
                <a:ea typeface="Roboto" panose="02000000000000000000" pitchFamily="2" charset="0"/>
                <a:cs typeface="Roboto" panose="02000000000000000000" pitchFamily="2" charset="0"/>
              </a:rPr>
              <a:t>. Science </a:t>
            </a:r>
            <a:r>
              <a:rPr lang="en-US" sz="1400" dirty="0">
                <a:latin typeface="Roboto" panose="02000000000000000000" pitchFamily="2" charset="0"/>
                <a:ea typeface="Roboto" panose="02000000000000000000" pitchFamily="2" charset="0"/>
                <a:cs typeface="Roboto" panose="02000000000000000000" pitchFamily="2" charset="0"/>
              </a:rPr>
              <a:t>359, 97–103 (2018)</a:t>
            </a:r>
          </a:p>
        </p:txBody>
      </p:sp>
    </p:spTree>
    <p:extLst>
      <p:ext uri="{BB962C8B-B14F-4D97-AF65-F5344CB8AC3E}">
        <p14:creationId xmlns:p14="http://schemas.microsoft.com/office/powerpoint/2010/main" val="2082492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AE11-CDD4-054D-85E6-7D488FE3CC22}"/>
              </a:ext>
            </a:extLst>
          </p:cNvPr>
          <p:cNvSpPr>
            <a:spLocks noGrp="1"/>
          </p:cNvSpPr>
          <p:nvPr>
            <p:ph type="title"/>
          </p:nvPr>
        </p:nvSpPr>
        <p:spPr>
          <a:xfrm>
            <a:off x="1135975" y="480750"/>
            <a:ext cx="8229600" cy="606029"/>
          </a:xfrm>
        </p:spPr>
        <p:txBody>
          <a:bodyPr/>
          <a:lstStyle/>
          <a:p>
            <a:r>
              <a:rPr lang="en-US" dirty="0"/>
              <a:t>Study Design Summary</a:t>
            </a:r>
          </a:p>
        </p:txBody>
      </p:sp>
      <p:graphicFrame>
        <p:nvGraphicFramePr>
          <p:cNvPr id="5" name="Content Placeholder 4">
            <a:extLst>
              <a:ext uri="{FF2B5EF4-FFF2-40B4-BE49-F238E27FC236}">
                <a16:creationId xmlns:a16="http://schemas.microsoft.com/office/drawing/2014/main" id="{3BF1AAF4-27EF-014B-932E-D81B60421A7C}"/>
              </a:ext>
            </a:extLst>
          </p:cNvPr>
          <p:cNvGraphicFramePr>
            <a:graphicFrameLocks noGrp="1"/>
          </p:cNvGraphicFramePr>
          <p:nvPr>
            <p:ph idx="1"/>
            <p:extLst>
              <p:ext uri="{D42A27DB-BD31-4B8C-83A1-F6EECF244321}">
                <p14:modId xmlns:p14="http://schemas.microsoft.com/office/powerpoint/2010/main" val="1808113388"/>
              </p:ext>
            </p:extLst>
          </p:nvPr>
        </p:nvGraphicFramePr>
        <p:xfrm>
          <a:off x="278297" y="1160716"/>
          <a:ext cx="4853360" cy="3716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61B19B46-1D04-314E-AB7A-6722D9817704}"/>
              </a:ext>
            </a:extLst>
          </p:cNvPr>
          <p:cNvGrpSpPr/>
          <p:nvPr/>
        </p:nvGrpSpPr>
        <p:grpSpPr>
          <a:xfrm>
            <a:off x="5755791" y="1086779"/>
            <a:ext cx="2877118" cy="3851276"/>
            <a:chOff x="5682772" y="1461271"/>
            <a:chExt cx="3836157" cy="5135034"/>
          </a:xfrm>
        </p:grpSpPr>
        <p:grpSp>
          <p:nvGrpSpPr>
            <p:cNvPr id="7" name="Group 6">
              <a:extLst>
                <a:ext uri="{FF2B5EF4-FFF2-40B4-BE49-F238E27FC236}">
                  <a16:creationId xmlns:a16="http://schemas.microsoft.com/office/drawing/2014/main" id="{EED197BE-4EC1-6643-9426-95CEE1013530}"/>
                </a:ext>
              </a:extLst>
            </p:cNvPr>
            <p:cNvGrpSpPr/>
            <p:nvPr/>
          </p:nvGrpSpPr>
          <p:grpSpPr>
            <a:xfrm>
              <a:off x="5682772" y="1461271"/>
              <a:ext cx="3836157" cy="5135034"/>
              <a:chOff x="1003503" y="2495285"/>
              <a:chExt cx="3611397" cy="4288018"/>
            </a:xfrm>
          </p:grpSpPr>
          <p:sp>
            <p:nvSpPr>
              <p:cNvPr id="8" name="Rounded Rectangle 7">
                <a:extLst>
                  <a:ext uri="{FF2B5EF4-FFF2-40B4-BE49-F238E27FC236}">
                    <a16:creationId xmlns:a16="http://schemas.microsoft.com/office/drawing/2014/main" id="{5A0D458B-7A3A-3F48-A682-B77CB3267B19}"/>
                  </a:ext>
                </a:extLst>
              </p:cNvPr>
              <p:cNvSpPr/>
              <p:nvPr/>
            </p:nvSpPr>
            <p:spPr>
              <a:xfrm>
                <a:off x="1083075" y="2495285"/>
                <a:ext cx="3531825" cy="4288018"/>
              </a:xfrm>
              <a:prstGeom prst="roundRect">
                <a:avLst/>
              </a:prstGeom>
              <a:solidFill>
                <a:schemeClr val="accent2">
                  <a:lumMod val="20000"/>
                  <a:lumOff val="80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257175"/>
                <a:endParaRPr lang="en-US" sz="1013">
                  <a:solidFill>
                    <a:prstClr val="white"/>
                  </a:solidFill>
                  <a:latin typeface="Calibri"/>
                </a:endParaRPr>
              </a:p>
            </p:txBody>
          </p:sp>
          <p:grpSp>
            <p:nvGrpSpPr>
              <p:cNvPr id="9" name="Group 8">
                <a:extLst>
                  <a:ext uri="{FF2B5EF4-FFF2-40B4-BE49-F238E27FC236}">
                    <a16:creationId xmlns:a16="http://schemas.microsoft.com/office/drawing/2014/main" id="{5586BD53-7D3A-554F-B7D8-D4318A58448A}"/>
                  </a:ext>
                </a:extLst>
              </p:cNvPr>
              <p:cNvGrpSpPr/>
              <p:nvPr/>
            </p:nvGrpSpPr>
            <p:grpSpPr>
              <a:xfrm>
                <a:off x="1003503" y="2518271"/>
                <a:ext cx="3576944" cy="2430184"/>
                <a:chOff x="1439288" y="2609259"/>
                <a:chExt cx="2867000" cy="2071485"/>
              </a:xfrm>
            </p:grpSpPr>
            <p:grpSp>
              <p:nvGrpSpPr>
                <p:cNvPr id="11" name="Group 10">
                  <a:extLst>
                    <a:ext uri="{FF2B5EF4-FFF2-40B4-BE49-F238E27FC236}">
                      <a16:creationId xmlns:a16="http://schemas.microsoft.com/office/drawing/2014/main" id="{57E47F8B-BFFA-764F-8C04-8FC5D0DF23E6}"/>
                    </a:ext>
                  </a:extLst>
                </p:cNvPr>
                <p:cNvGrpSpPr/>
                <p:nvPr/>
              </p:nvGrpSpPr>
              <p:grpSpPr>
                <a:xfrm>
                  <a:off x="1439288" y="2609259"/>
                  <a:ext cx="2867000" cy="859958"/>
                  <a:chOff x="149322" y="2201859"/>
                  <a:chExt cx="2867000" cy="859958"/>
                </a:xfrm>
              </p:grpSpPr>
              <p:grpSp>
                <p:nvGrpSpPr>
                  <p:cNvPr id="18" name="Group 17">
                    <a:extLst>
                      <a:ext uri="{FF2B5EF4-FFF2-40B4-BE49-F238E27FC236}">
                        <a16:creationId xmlns:a16="http://schemas.microsoft.com/office/drawing/2014/main" id="{718DA550-199D-E54D-97F0-87A2EEE74029}"/>
                      </a:ext>
                    </a:extLst>
                  </p:cNvPr>
                  <p:cNvGrpSpPr/>
                  <p:nvPr/>
                </p:nvGrpSpPr>
                <p:grpSpPr>
                  <a:xfrm>
                    <a:off x="614001" y="2591472"/>
                    <a:ext cx="1767577" cy="470345"/>
                    <a:chOff x="1972907" y="1625256"/>
                    <a:chExt cx="1909644" cy="470345"/>
                  </a:xfrm>
                </p:grpSpPr>
                <p:sp>
                  <p:nvSpPr>
                    <p:cNvPr id="20" name="Rectangle 19">
                      <a:extLst>
                        <a:ext uri="{FF2B5EF4-FFF2-40B4-BE49-F238E27FC236}">
                          <a16:creationId xmlns:a16="http://schemas.microsoft.com/office/drawing/2014/main" id="{5A884091-0893-A24D-82C3-91DB702E41C7}"/>
                        </a:ext>
                      </a:extLst>
                    </p:cNvPr>
                    <p:cNvSpPr/>
                    <p:nvPr/>
                  </p:nvSpPr>
                  <p:spPr>
                    <a:xfrm>
                      <a:off x="3589171" y="1727437"/>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21" name="Rectangle 20">
                      <a:extLst>
                        <a:ext uri="{FF2B5EF4-FFF2-40B4-BE49-F238E27FC236}">
                          <a16:creationId xmlns:a16="http://schemas.microsoft.com/office/drawing/2014/main" id="{384F9C47-017F-694B-91F6-732982D06624}"/>
                        </a:ext>
                      </a:extLst>
                    </p:cNvPr>
                    <p:cNvSpPr/>
                    <p:nvPr/>
                  </p:nvSpPr>
                  <p:spPr>
                    <a:xfrm>
                      <a:off x="2349578" y="1625256"/>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2" name="Rectangle 21">
                      <a:extLst>
                        <a:ext uri="{FF2B5EF4-FFF2-40B4-BE49-F238E27FC236}">
                          <a16:creationId xmlns:a16="http://schemas.microsoft.com/office/drawing/2014/main" id="{CF3A9C08-091F-024D-AD2D-686560F6C3DF}"/>
                        </a:ext>
                      </a:extLst>
                    </p:cNvPr>
                    <p:cNvSpPr/>
                    <p:nvPr/>
                  </p:nvSpPr>
                  <p:spPr>
                    <a:xfrm>
                      <a:off x="2373204" y="171196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3" name="Rectangle 22">
                      <a:extLst>
                        <a:ext uri="{FF2B5EF4-FFF2-40B4-BE49-F238E27FC236}">
                          <a16:creationId xmlns:a16="http://schemas.microsoft.com/office/drawing/2014/main" id="{891E0A90-78A7-0244-86AD-52F5B2FBA3B2}"/>
                        </a:ext>
                      </a:extLst>
                    </p:cNvPr>
                    <p:cNvSpPr/>
                    <p:nvPr/>
                  </p:nvSpPr>
                  <p:spPr>
                    <a:xfrm>
                      <a:off x="2117055" y="1626527"/>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4" name="Rectangle 23">
                      <a:extLst>
                        <a:ext uri="{FF2B5EF4-FFF2-40B4-BE49-F238E27FC236}">
                          <a16:creationId xmlns:a16="http://schemas.microsoft.com/office/drawing/2014/main" id="{24F7FDB9-8FC6-E347-A125-04167C2A78FF}"/>
                        </a:ext>
                      </a:extLst>
                    </p:cNvPr>
                    <p:cNvSpPr/>
                    <p:nvPr/>
                  </p:nvSpPr>
                  <p:spPr>
                    <a:xfrm>
                      <a:off x="2007156" y="171085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5" name="Rectangle 24">
                      <a:extLst>
                        <a:ext uri="{FF2B5EF4-FFF2-40B4-BE49-F238E27FC236}">
                          <a16:creationId xmlns:a16="http://schemas.microsoft.com/office/drawing/2014/main" id="{20970865-1361-BE4C-A169-6365D617B2E0}"/>
                        </a:ext>
                      </a:extLst>
                    </p:cNvPr>
                    <p:cNvSpPr/>
                    <p:nvPr/>
                  </p:nvSpPr>
                  <p:spPr>
                    <a:xfrm rot="10800000">
                      <a:off x="2681375" y="171799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6" name="Rectangle 25">
                      <a:extLst>
                        <a:ext uri="{FF2B5EF4-FFF2-40B4-BE49-F238E27FC236}">
                          <a16:creationId xmlns:a16="http://schemas.microsoft.com/office/drawing/2014/main" id="{AEC7E50A-1CA8-504A-9458-376DF108BDE3}"/>
                        </a:ext>
                      </a:extLst>
                    </p:cNvPr>
                    <p:cNvSpPr/>
                    <p:nvPr/>
                  </p:nvSpPr>
                  <p:spPr>
                    <a:xfrm rot="10800000">
                      <a:off x="2734431" y="163218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7" name="Rectangle 26">
                      <a:extLst>
                        <a:ext uri="{FF2B5EF4-FFF2-40B4-BE49-F238E27FC236}">
                          <a16:creationId xmlns:a16="http://schemas.microsoft.com/office/drawing/2014/main" id="{50FCD23E-22E7-8446-BE62-0C924CEF709D}"/>
                        </a:ext>
                      </a:extLst>
                    </p:cNvPr>
                    <p:cNvSpPr/>
                    <p:nvPr/>
                  </p:nvSpPr>
                  <p:spPr>
                    <a:xfrm rot="10800000">
                      <a:off x="2947385" y="1724343"/>
                      <a:ext cx="144423" cy="45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8" name="Rectangle 27">
                      <a:extLst>
                        <a:ext uri="{FF2B5EF4-FFF2-40B4-BE49-F238E27FC236}">
                          <a16:creationId xmlns:a16="http://schemas.microsoft.com/office/drawing/2014/main" id="{83780AF9-A847-9541-A43D-3EA9297A3122}"/>
                        </a:ext>
                      </a:extLst>
                    </p:cNvPr>
                    <p:cNvSpPr/>
                    <p:nvPr/>
                  </p:nvSpPr>
                  <p:spPr>
                    <a:xfrm rot="10800000">
                      <a:off x="2978981" y="1632184"/>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9" name="Rectangle 28">
                      <a:extLst>
                        <a:ext uri="{FF2B5EF4-FFF2-40B4-BE49-F238E27FC236}">
                          <a16:creationId xmlns:a16="http://schemas.microsoft.com/office/drawing/2014/main" id="{FDBFFA57-F353-0249-A0F0-3D1D494604E3}"/>
                        </a:ext>
                      </a:extLst>
                    </p:cNvPr>
                    <p:cNvSpPr/>
                    <p:nvPr/>
                  </p:nvSpPr>
                  <p:spPr>
                    <a:xfrm>
                      <a:off x="3370547" y="1723548"/>
                      <a:ext cx="148106"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0" name="Rectangle 29">
                      <a:extLst>
                        <a:ext uri="{FF2B5EF4-FFF2-40B4-BE49-F238E27FC236}">
                          <a16:creationId xmlns:a16="http://schemas.microsoft.com/office/drawing/2014/main" id="{D4FAE23B-ED81-2B4D-BA1C-5E99A7B458CA}"/>
                        </a:ext>
                      </a:extLst>
                    </p:cNvPr>
                    <p:cNvSpPr/>
                    <p:nvPr/>
                  </p:nvSpPr>
                  <p:spPr>
                    <a:xfrm>
                      <a:off x="3607416" y="1639708"/>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1" name="Rectangle 30">
                      <a:extLst>
                        <a:ext uri="{FF2B5EF4-FFF2-40B4-BE49-F238E27FC236}">
                          <a16:creationId xmlns:a16="http://schemas.microsoft.com/office/drawing/2014/main" id="{660308FD-5F15-9A40-8ECA-7C672E0A0DD3}"/>
                        </a:ext>
                      </a:extLst>
                    </p:cNvPr>
                    <p:cNvSpPr/>
                    <p:nvPr/>
                  </p:nvSpPr>
                  <p:spPr>
                    <a:xfrm>
                      <a:off x="3300108" y="1641765"/>
                      <a:ext cx="183300"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2" name="Rectangle 31">
                      <a:extLst>
                        <a:ext uri="{FF2B5EF4-FFF2-40B4-BE49-F238E27FC236}">
                          <a16:creationId xmlns:a16="http://schemas.microsoft.com/office/drawing/2014/main" id="{14816BA1-3307-4F49-9870-C135907050C8}"/>
                        </a:ext>
                      </a:extLst>
                    </p:cNvPr>
                    <p:cNvSpPr/>
                    <p:nvPr/>
                  </p:nvSpPr>
                  <p:spPr>
                    <a:xfrm>
                      <a:off x="2010703" y="1828465"/>
                      <a:ext cx="566301" cy="4748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3" name="Rectangle 32">
                      <a:extLst>
                        <a:ext uri="{FF2B5EF4-FFF2-40B4-BE49-F238E27FC236}">
                          <a16:creationId xmlns:a16="http://schemas.microsoft.com/office/drawing/2014/main" id="{D99A649D-099C-5949-B2CF-409E297B54B0}"/>
                        </a:ext>
                      </a:extLst>
                    </p:cNvPr>
                    <p:cNvSpPr/>
                    <p:nvPr/>
                  </p:nvSpPr>
                  <p:spPr>
                    <a:xfrm>
                      <a:off x="2646331"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4" name="Rectangle 33">
                      <a:extLst>
                        <a:ext uri="{FF2B5EF4-FFF2-40B4-BE49-F238E27FC236}">
                          <a16:creationId xmlns:a16="http://schemas.microsoft.com/office/drawing/2014/main" id="{76E0B0C4-0921-D54E-AAB1-F18ECBE77408}"/>
                        </a:ext>
                      </a:extLst>
                    </p:cNvPr>
                    <p:cNvSpPr/>
                    <p:nvPr/>
                  </p:nvSpPr>
                  <p:spPr>
                    <a:xfrm>
                      <a:off x="3286655"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5" name="TextBox 34">
                      <a:extLst>
                        <a:ext uri="{FF2B5EF4-FFF2-40B4-BE49-F238E27FC236}">
                          <a16:creationId xmlns:a16="http://schemas.microsoft.com/office/drawing/2014/main" id="{D27C0781-D46C-C540-A566-87D88F95A13F}"/>
                        </a:ext>
                      </a:extLst>
                    </p:cNvPr>
                    <p:cNvSpPr txBox="1"/>
                    <p:nvPr/>
                  </p:nvSpPr>
                  <p:spPr>
                    <a:xfrm>
                      <a:off x="1972907" y="1886895"/>
                      <a:ext cx="693814" cy="208121"/>
                    </a:xfrm>
                    <a:prstGeom prst="rect">
                      <a:avLst/>
                    </a:prstGeom>
                    <a:noFill/>
                  </p:spPr>
                  <p:txBody>
                    <a:bodyPr wrap="none" rtlCol="0">
                      <a:spAutoFit/>
                    </a:bodyPr>
                    <a:lstStyle/>
                    <a:p>
                      <a:pPr defTabSz="257175"/>
                      <a:r>
                        <a:rPr lang="en-US" sz="825" dirty="0">
                          <a:solidFill>
                            <a:prstClr val="black"/>
                          </a:solidFill>
                          <a:latin typeface="Arial"/>
                          <a:cs typeface="Arial"/>
                        </a:rPr>
                        <a:t>S. aureus</a:t>
                      </a:r>
                    </a:p>
                  </p:txBody>
                </p:sp>
                <p:sp>
                  <p:nvSpPr>
                    <p:cNvPr id="36" name="TextBox 35">
                      <a:extLst>
                        <a:ext uri="{FF2B5EF4-FFF2-40B4-BE49-F238E27FC236}">
                          <a16:creationId xmlns:a16="http://schemas.microsoft.com/office/drawing/2014/main" id="{7B2CF6A6-C84A-EC4A-B3CA-035280EF50DC}"/>
                        </a:ext>
                      </a:extLst>
                    </p:cNvPr>
                    <p:cNvSpPr txBox="1"/>
                    <p:nvPr/>
                  </p:nvSpPr>
                  <p:spPr>
                    <a:xfrm>
                      <a:off x="2509586" y="1898434"/>
                      <a:ext cx="899414" cy="197167"/>
                    </a:xfrm>
                    <a:prstGeom prst="rect">
                      <a:avLst/>
                    </a:prstGeom>
                    <a:noFill/>
                  </p:spPr>
                  <p:txBody>
                    <a:bodyPr wrap="none" rtlCol="0">
                      <a:spAutoFit/>
                    </a:bodyPr>
                    <a:lstStyle/>
                    <a:p>
                      <a:pPr defTabSz="257175"/>
                      <a:r>
                        <a:rPr lang="en-US" sz="750" dirty="0">
                          <a:solidFill>
                            <a:prstClr val="black"/>
                          </a:solidFill>
                          <a:latin typeface="Arial"/>
                          <a:cs typeface="Arial"/>
                        </a:rPr>
                        <a:t>S. pneumoniae</a:t>
                      </a:r>
                    </a:p>
                  </p:txBody>
                </p:sp>
                <p:sp>
                  <p:nvSpPr>
                    <p:cNvPr id="37" name="TextBox 36">
                      <a:extLst>
                        <a:ext uri="{FF2B5EF4-FFF2-40B4-BE49-F238E27FC236}">
                          <a16:creationId xmlns:a16="http://schemas.microsoft.com/office/drawing/2014/main" id="{95550CEE-105E-1945-BE8D-C1FB74AE5C12}"/>
                        </a:ext>
                      </a:extLst>
                    </p:cNvPr>
                    <p:cNvSpPr txBox="1"/>
                    <p:nvPr/>
                  </p:nvSpPr>
                  <p:spPr>
                    <a:xfrm>
                      <a:off x="3332280" y="1874119"/>
                      <a:ext cx="550271" cy="208121"/>
                    </a:xfrm>
                    <a:prstGeom prst="rect">
                      <a:avLst/>
                    </a:prstGeom>
                    <a:noFill/>
                  </p:spPr>
                  <p:txBody>
                    <a:bodyPr wrap="square" rtlCol="0">
                      <a:spAutoFit/>
                    </a:bodyPr>
                    <a:lstStyle/>
                    <a:p>
                      <a:pPr defTabSz="257175"/>
                      <a:r>
                        <a:rPr lang="en-US" sz="825" dirty="0">
                          <a:solidFill>
                            <a:prstClr val="black"/>
                          </a:solidFill>
                          <a:latin typeface="Arial"/>
                          <a:cs typeface="Arial"/>
                        </a:rPr>
                        <a:t>E. coli</a:t>
                      </a:r>
                    </a:p>
                  </p:txBody>
                </p:sp>
              </p:grpSp>
              <p:sp>
                <p:nvSpPr>
                  <p:cNvPr id="19" name="TextBox 18">
                    <a:extLst>
                      <a:ext uri="{FF2B5EF4-FFF2-40B4-BE49-F238E27FC236}">
                        <a16:creationId xmlns:a16="http://schemas.microsoft.com/office/drawing/2014/main" id="{A9EB4D28-565F-0546-A5EB-6777A5AF5A06}"/>
                      </a:ext>
                    </a:extLst>
                  </p:cNvPr>
                  <p:cNvSpPr txBox="1"/>
                  <p:nvPr/>
                </p:nvSpPr>
                <p:spPr>
                  <a:xfrm>
                    <a:off x="149322" y="2201859"/>
                    <a:ext cx="2867000" cy="350519"/>
                  </a:xfrm>
                  <a:prstGeom prst="rect">
                    <a:avLst/>
                  </a:prstGeom>
                  <a:noFill/>
                </p:spPr>
                <p:txBody>
                  <a:bodyPr wrap="square" rtlCol="0">
                    <a:spAutoFit/>
                  </a:bodyPr>
                  <a:lstStyle/>
                  <a:p>
                    <a:pPr algn="ctr" defTabSz="257175"/>
                    <a:r>
                      <a:rPr lang="en-US" sz="900" dirty="0">
                        <a:solidFill>
                          <a:prstClr val="black"/>
                        </a:solidFill>
                        <a:latin typeface="Arial" pitchFamily="34" charset="0"/>
                        <a:cs typeface="Arial" pitchFamily="34" charset="0"/>
                      </a:rPr>
                      <a:t>Align to Microbial Genomes</a:t>
                    </a:r>
                  </a:p>
                  <a:p>
                    <a:pPr algn="ctr" defTabSz="257175"/>
                    <a:r>
                      <a:rPr lang="en-US" sz="900" i="1" dirty="0">
                        <a:solidFill>
                          <a:prstClr val="black"/>
                        </a:solidFill>
                        <a:latin typeface="Calibri"/>
                        <a:cs typeface="Arial" pitchFamily="34" charset="0"/>
                      </a:rPr>
                      <a:t>(</a:t>
                    </a:r>
                    <a:r>
                      <a:rPr lang="en-US" sz="900" i="1" dirty="0" err="1">
                        <a:solidFill>
                          <a:prstClr val="black"/>
                        </a:solidFill>
                        <a:latin typeface="Calibri"/>
                        <a:cs typeface="Arial" pitchFamily="34" charset="0"/>
                      </a:rPr>
                      <a:t>PathoScope</a:t>
                    </a:r>
                    <a:r>
                      <a:rPr lang="en-US" sz="900" i="1" dirty="0">
                        <a:solidFill>
                          <a:prstClr val="black"/>
                        </a:solidFill>
                        <a:latin typeface="Calibri"/>
                        <a:cs typeface="Arial" pitchFamily="34" charset="0"/>
                      </a:rPr>
                      <a:t>; Hong et al., 2014)</a:t>
                    </a:r>
                    <a:endParaRPr lang="en-US" sz="900" i="1" dirty="0">
                      <a:solidFill>
                        <a:prstClr val="black"/>
                      </a:solidFill>
                      <a:latin typeface="Arial" pitchFamily="34" charset="0"/>
                      <a:cs typeface="Arial" pitchFamily="34" charset="0"/>
                    </a:endParaRPr>
                  </a:p>
                </p:txBody>
              </p:sp>
            </p:grpSp>
            <p:grpSp>
              <p:nvGrpSpPr>
                <p:cNvPr id="12" name="Group 11">
                  <a:extLst>
                    <a:ext uri="{FF2B5EF4-FFF2-40B4-BE49-F238E27FC236}">
                      <a16:creationId xmlns:a16="http://schemas.microsoft.com/office/drawing/2014/main" id="{7B0C8BF3-CEC2-2642-84A0-AC500CA1D8CE}"/>
                    </a:ext>
                  </a:extLst>
                </p:cNvPr>
                <p:cNvGrpSpPr/>
                <p:nvPr/>
              </p:nvGrpSpPr>
              <p:grpSpPr>
                <a:xfrm>
                  <a:off x="1685299" y="3534552"/>
                  <a:ext cx="2581159" cy="711394"/>
                  <a:chOff x="1685299" y="3534552"/>
                  <a:chExt cx="2581159" cy="711394"/>
                </a:xfrm>
              </p:grpSpPr>
              <p:pic>
                <p:nvPicPr>
                  <p:cNvPr id="16" name="Picture 15">
                    <a:extLst>
                      <a:ext uri="{FF2B5EF4-FFF2-40B4-BE49-F238E27FC236}">
                        <a16:creationId xmlns:a16="http://schemas.microsoft.com/office/drawing/2014/main" id="{22A85AA9-6A23-8249-A1EC-1A646AA40E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5299" y="3724526"/>
                    <a:ext cx="2581159" cy="521420"/>
                  </a:xfrm>
                  <a:prstGeom prst="rect">
                    <a:avLst/>
                  </a:prstGeom>
                </p:spPr>
              </p:pic>
              <p:sp>
                <p:nvSpPr>
                  <p:cNvPr id="17" name="TextBox 16">
                    <a:extLst>
                      <a:ext uri="{FF2B5EF4-FFF2-40B4-BE49-F238E27FC236}">
                        <a16:creationId xmlns:a16="http://schemas.microsoft.com/office/drawing/2014/main" id="{6E813B08-815A-944B-A3FC-ACD295055DB5}"/>
                      </a:ext>
                    </a:extLst>
                  </p:cNvPr>
                  <p:cNvSpPr txBox="1"/>
                  <p:nvPr/>
                </p:nvSpPr>
                <p:spPr>
                  <a:xfrm>
                    <a:off x="1756536" y="3534552"/>
                    <a:ext cx="2136458" cy="240982"/>
                  </a:xfrm>
                  <a:prstGeom prst="rect">
                    <a:avLst/>
                  </a:prstGeom>
                  <a:noFill/>
                </p:spPr>
                <p:txBody>
                  <a:bodyPr wrap="square" rtlCol="0">
                    <a:spAutoFit/>
                  </a:bodyPr>
                  <a:lstStyle/>
                  <a:p>
                    <a:pPr algn="ctr" defTabSz="257175"/>
                    <a:r>
                      <a:rPr lang="en-US" sz="1050" dirty="0">
                        <a:solidFill>
                          <a:prstClr val="black"/>
                        </a:solidFill>
                        <a:latin typeface="Arial" pitchFamily="34" charset="0"/>
                        <a:cs typeface="Arial" pitchFamily="34" charset="0"/>
                      </a:rPr>
                      <a:t>Bayesian Mixture Modeling</a:t>
                    </a:r>
                  </a:p>
                </p:txBody>
              </p:sp>
            </p:grpSp>
            <p:sp>
              <p:nvSpPr>
                <p:cNvPr id="15" name="TextBox 14">
                  <a:extLst>
                    <a:ext uri="{FF2B5EF4-FFF2-40B4-BE49-F238E27FC236}">
                      <a16:creationId xmlns:a16="http://schemas.microsoft.com/office/drawing/2014/main" id="{1DA24E27-5B13-C84A-9DB1-5C050AD74928}"/>
                    </a:ext>
                  </a:extLst>
                </p:cNvPr>
                <p:cNvSpPr txBox="1"/>
                <p:nvPr/>
              </p:nvSpPr>
              <p:spPr>
                <a:xfrm>
                  <a:off x="1649953" y="4286411"/>
                  <a:ext cx="2555838" cy="394333"/>
                </a:xfrm>
                <a:prstGeom prst="rect">
                  <a:avLst/>
                </a:prstGeom>
                <a:noFill/>
              </p:spPr>
              <p:txBody>
                <a:bodyPr wrap="square" rtlCol="0">
                  <a:spAutoFit/>
                </a:bodyPr>
                <a:lstStyle/>
                <a:p>
                  <a:pPr algn="ctr" defTabSz="257175"/>
                  <a:r>
                    <a:rPr lang="en-US" sz="1050" dirty="0">
                      <a:solidFill>
                        <a:prstClr val="black"/>
                      </a:solidFill>
                      <a:latin typeface="Arial" pitchFamily="34" charset="0"/>
                      <a:cs typeface="Arial" pitchFamily="34" charset="0"/>
                    </a:rPr>
                    <a:t>Microbial Abundance</a:t>
                  </a:r>
                </a:p>
                <a:p>
                  <a:pPr algn="ctr" defTabSz="257175"/>
                  <a:r>
                    <a:rPr lang="en-US" sz="1050" i="1" dirty="0">
                      <a:solidFill>
                        <a:prstClr val="black"/>
                      </a:solidFill>
                      <a:latin typeface="Calibri"/>
                      <a:cs typeface="Arial" pitchFamily="34" charset="0"/>
                    </a:rPr>
                    <a:t>(animalcules; Zhao et al. 2021)</a:t>
                  </a:r>
                  <a:endParaRPr lang="en-US" sz="1050" i="1" dirty="0">
                    <a:solidFill>
                      <a:prstClr val="black"/>
                    </a:solidFill>
                    <a:latin typeface="Arial" pitchFamily="34" charset="0"/>
                    <a:cs typeface="Arial" pitchFamily="34" charset="0"/>
                  </a:endParaRPr>
                </a:p>
              </p:txBody>
            </p:sp>
          </p:grpSp>
        </p:grpSp>
        <p:pic>
          <p:nvPicPr>
            <p:cNvPr id="6" name="Picture 5">
              <a:extLst>
                <a:ext uri="{FF2B5EF4-FFF2-40B4-BE49-F238E27FC236}">
                  <a16:creationId xmlns:a16="http://schemas.microsoft.com/office/drawing/2014/main" id="{AEBD9BA4-E9A3-644C-AA2C-FCF71331C297}"/>
                </a:ext>
              </a:extLst>
            </p:cNvPr>
            <p:cNvPicPr>
              <a:picLocks noChangeAspect="1"/>
            </p:cNvPicPr>
            <p:nvPr/>
          </p:nvPicPr>
          <p:blipFill>
            <a:blip r:embed="rId8"/>
            <a:stretch>
              <a:fillRect/>
            </a:stretch>
          </p:blipFill>
          <p:spPr>
            <a:xfrm>
              <a:off x="6082011" y="4322763"/>
              <a:ext cx="3387187" cy="2141806"/>
            </a:xfrm>
            <a:prstGeom prst="rect">
              <a:avLst/>
            </a:prstGeom>
          </p:spPr>
        </p:pic>
      </p:grpSp>
      <p:sp>
        <p:nvSpPr>
          <p:cNvPr id="10" name="Right Brace 9">
            <a:extLst>
              <a:ext uri="{FF2B5EF4-FFF2-40B4-BE49-F238E27FC236}">
                <a16:creationId xmlns:a16="http://schemas.microsoft.com/office/drawing/2014/main" id="{37097B2A-6D86-2441-8E3A-B730D5614692}"/>
              </a:ext>
            </a:extLst>
          </p:cNvPr>
          <p:cNvSpPr/>
          <p:nvPr/>
        </p:nvSpPr>
        <p:spPr>
          <a:xfrm>
            <a:off x="4570191" y="1077637"/>
            <a:ext cx="1072393" cy="3902207"/>
          </a:xfrm>
          <a:prstGeom prst="rightBrace">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58081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2C23BC-C909-514A-BB50-00A11C9F4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90" y="946267"/>
            <a:ext cx="6542977" cy="3626593"/>
          </a:xfrm>
          <a:prstGeom prst="rect">
            <a:avLst/>
          </a:prstGeom>
        </p:spPr>
      </p:pic>
      <p:sp>
        <p:nvSpPr>
          <p:cNvPr id="2" name="Title 1">
            <a:extLst>
              <a:ext uri="{FF2B5EF4-FFF2-40B4-BE49-F238E27FC236}">
                <a16:creationId xmlns:a16="http://schemas.microsoft.com/office/drawing/2014/main" id="{318A3FAA-9FCE-174B-A580-20DD46994CD3}"/>
              </a:ext>
            </a:extLst>
          </p:cNvPr>
          <p:cNvSpPr>
            <a:spLocks noGrp="1"/>
          </p:cNvSpPr>
          <p:nvPr>
            <p:ph type="title"/>
          </p:nvPr>
        </p:nvSpPr>
        <p:spPr>
          <a:xfrm>
            <a:off x="2286000" y="0"/>
            <a:ext cx="8229600" cy="606029"/>
          </a:xfrm>
        </p:spPr>
        <p:txBody>
          <a:bodyPr/>
          <a:lstStyle/>
          <a:p>
            <a:r>
              <a:rPr lang="en-US" sz="2000" dirty="0"/>
              <a:t>Alpha Diversity, Shannon Index Over Time</a:t>
            </a:r>
          </a:p>
        </p:txBody>
      </p:sp>
      <p:pic>
        <p:nvPicPr>
          <p:cNvPr id="5" name="Graphic 4">
            <a:extLst>
              <a:ext uri="{FF2B5EF4-FFF2-40B4-BE49-F238E27FC236}">
                <a16:creationId xmlns:a16="http://schemas.microsoft.com/office/drawing/2014/main" id="{D0538B30-87E9-7C49-B702-A061DD53A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93" y="790828"/>
            <a:ext cx="9059414" cy="4094158"/>
          </a:xfrm>
          <a:prstGeom prst="rect">
            <a:avLst/>
          </a:prstGeom>
        </p:spPr>
      </p:pic>
    </p:spTree>
    <p:extLst>
      <p:ext uri="{BB962C8B-B14F-4D97-AF65-F5344CB8AC3E}">
        <p14:creationId xmlns:p14="http://schemas.microsoft.com/office/powerpoint/2010/main" val="56558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07C8-D086-AC41-8774-DB79176A252B}"/>
              </a:ext>
            </a:extLst>
          </p:cNvPr>
          <p:cNvSpPr>
            <a:spLocks noGrp="1"/>
          </p:cNvSpPr>
          <p:nvPr>
            <p:ph type="title"/>
          </p:nvPr>
        </p:nvSpPr>
        <p:spPr/>
        <p:txBody>
          <a:bodyPr/>
          <a:lstStyle/>
          <a:p>
            <a:r>
              <a:rPr lang="en-US" dirty="0"/>
              <a:t>Beta Diversity, PHATE Embedding</a:t>
            </a:r>
          </a:p>
        </p:txBody>
      </p:sp>
      <p:pic>
        <p:nvPicPr>
          <p:cNvPr id="5" name="Graphic 4">
            <a:extLst>
              <a:ext uri="{FF2B5EF4-FFF2-40B4-BE49-F238E27FC236}">
                <a16:creationId xmlns:a16="http://schemas.microsoft.com/office/drawing/2014/main" id="{C56F3873-CBAA-BB49-9475-CC7CB99A09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568" y="1313878"/>
            <a:ext cx="8474056" cy="3829621"/>
          </a:xfrm>
          <a:prstGeom prst="rect">
            <a:avLst/>
          </a:prstGeom>
        </p:spPr>
      </p:pic>
    </p:spTree>
    <p:extLst>
      <p:ext uri="{BB962C8B-B14F-4D97-AF65-F5344CB8AC3E}">
        <p14:creationId xmlns:p14="http://schemas.microsoft.com/office/powerpoint/2010/main" val="160893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2797-BC31-6D4C-AB53-549FC91EA6E6}"/>
              </a:ext>
            </a:extLst>
          </p:cNvPr>
          <p:cNvSpPr>
            <a:spLocks noGrp="1"/>
          </p:cNvSpPr>
          <p:nvPr>
            <p:ph type="title"/>
          </p:nvPr>
        </p:nvSpPr>
        <p:spPr>
          <a:xfrm>
            <a:off x="500064" y="334665"/>
            <a:ext cx="9144000" cy="1050398"/>
          </a:xfrm>
        </p:spPr>
        <p:txBody>
          <a:bodyPr/>
          <a:lstStyle/>
          <a:p>
            <a:r>
              <a:rPr lang="en-US" dirty="0">
                <a:solidFill>
                  <a:srgbClr val="FF0000"/>
                </a:solidFill>
              </a:rPr>
              <a:t>Buccal</a:t>
            </a:r>
            <a:r>
              <a:rPr lang="en-US" dirty="0"/>
              <a:t> Samples, Significant OTUs, Baseline</a:t>
            </a:r>
          </a:p>
        </p:txBody>
      </p:sp>
      <p:pic>
        <p:nvPicPr>
          <p:cNvPr id="18" name="Graphic 17">
            <a:extLst>
              <a:ext uri="{FF2B5EF4-FFF2-40B4-BE49-F238E27FC236}">
                <a16:creationId xmlns:a16="http://schemas.microsoft.com/office/drawing/2014/main" id="{963355BD-B0D7-1F43-8BF1-EC88CDE456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4864" y="1118282"/>
            <a:ext cx="4230962" cy="3873802"/>
          </a:xfrm>
          <a:prstGeom prst="rect">
            <a:avLst/>
          </a:prstGeom>
        </p:spPr>
      </p:pic>
      <p:pic>
        <p:nvPicPr>
          <p:cNvPr id="7" name="Graphic 6">
            <a:extLst>
              <a:ext uri="{FF2B5EF4-FFF2-40B4-BE49-F238E27FC236}">
                <a16:creationId xmlns:a16="http://schemas.microsoft.com/office/drawing/2014/main" id="{F79DD6A8-A5A5-594B-A467-4B68691AD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173" y="1118282"/>
            <a:ext cx="4230964" cy="3873804"/>
          </a:xfrm>
          <a:prstGeom prst="rect">
            <a:avLst/>
          </a:prstGeom>
        </p:spPr>
      </p:pic>
    </p:spTree>
    <p:extLst>
      <p:ext uri="{BB962C8B-B14F-4D97-AF65-F5344CB8AC3E}">
        <p14:creationId xmlns:p14="http://schemas.microsoft.com/office/powerpoint/2010/main" val="945775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56B7-7926-437D-A176-10D806303FBC}"/>
              </a:ext>
            </a:extLst>
          </p:cNvPr>
          <p:cNvSpPr>
            <a:spLocks noGrp="1"/>
          </p:cNvSpPr>
          <p:nvPr>
            <p:ph type="title"/>
          </p:nvPr>
        </p:nvSpPr>
        <p:spPr>
          <a:xfrm>
            <a:off x="3795460" y="675153"/>
            <a:ext cx="5114541" cy="1236176"/>
          </a:xfrm>
        </p:spPr>
        <p:txBody>
          <a:bodyPr>
            <a:normAutofit/>
          </a:bodyPr>
          <a:lstStyle/>
          <a:p>
            <a:r>
              <a:rPr lang="en-US" sz="2400" dirty="0"/>
              <a:t>Examining the maternal/infant health and HIV exposure in Zambia</a:t>
            </a:r>
          </a:p>
        </p:txBody>
      </p:sp>
      <p:pic>
        <p:nvPicPr>
          <p:cNvPr id="5122" name="Picture 2">
            <a:extLst>
              <a:ext uri="{FF2B5EF4-FFF2-40B4-BE49-F238E27FC236}">
                <a16:creationId xmlns:a16="http://schemas.microsoft.com/office/drawing/2014/main" id="{01CD8978-13DD-4FC1-A750-74E7AD050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74" r="13806" b="1"/>
          <a:stretch/>
        </p:blipFill>
        <p:spPr bwMode="auto">
          <a:xfrm>
            <a:off x="16" y="7"/>
            <a:ext cx="3489968" cy="51434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32D71D-548C-4CEE-8957-A67D2031BB42}"/>
              </a:ext>
            </a:extLst>
          </p:cNvPr>
          <p:cNvSpPr>
            <a:spLocks noGrp="1"/>
          </p:cNvSpPr>
          <p:nvPr>
            <p:ph idx="1"/>
          </p:nvPr>
        </p:nvSpPr>
        <p:spPr>
          <a:xfrm>
            <a:off x="4050877" y="2179406"/>
            <a:ext cx="4511678" cy="2838134"/>
          </a:xfrm>
        </p:spPr>
        <p:txBody>
          <a:bodyPr>
            <a:normAutofit/>
          </a:bodyPr>
          <a:lstStyle/>
          <a:p>
            <a:r>
              <a:rPr lang="en-US" sz="1500" dirty="0"/>
              <a:t>Southern Africa Mother Infant Pertussis Study (</a:t>
            </a:r>
            <a:r>
              <a:rPr lang="en-US" sz="1500" b="1" dirty="0"/>
              <a:t>SAMIPS</a:t>
            </a:r>
            <a:r>
              <a:rPr lang="en-US" sz="1500" dirty="0"/>
              <a:t>)</a:t>
            </a:r>
          </a:p>
          <a:p>
            <a:r>
              <a:rPr lang="en-US" sz="1500" dirty="0"/>
              <a:t>A small Zambian cohort could provide insight into HIV exposure phenomenon in NP</a:t>
            </a:r>
          </a:p>
          <a:p>
            <a:r>
              <a:rPr lang="en-US" sz="1500" dirty="0"/>
              <a:t>Characterize NP microflora over 14 weeks</a:t>
            </a:r>
          </a:p>
        </p:txBody>
      </p:sp>
      <p:pic>
        <p:nvPicPr>
          <p:cNvPr id="5126" name="Picture 6" descr="Beauty and her daughter Patricia selling charcoal inside the Chawama  compound in Lusaka, Zambia, Stock Photo, Picture And Rights Managed Image.  Pic. PAH-87283358 | agefotostock">
            <a:extLst>
              <a:ext uri="{FF2B5EF4-FFF2-40B4-BE49-F238E27FC236}">
                <a16:creationId xmlns:a16="http://schemas.microsoft.com/office/drawing/2014/main" id="{0AC030C5-1AE4-4CAE-B4AE-14A4208A6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83" r="18797"/>
          <a:stretch/>
        </p:blipFill>
        <p:spPr bwMode="auto">
          <a:xfrm>
            <a:off x="305492" y="914201"/>
            <a:ext cx="1518758" cy="152590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n the streets of lusaka Stock Photos and Images | agefotostock">
            <a:extLst>
              <a:ext uri="{FF2B5EF4-FFF2-40B4-BE49-F238E27FC236}">
                <a16:creationId xmlns:a16="http://schemas.microsoft.com/office/drawing/2014/main" id="{514EC278-682C-47E1-8B18-5ED2E148AD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1239"/>
          <a:stretch/>
        </p:blipFill>
        <p:spPr bwMode="auto">
          <a:xfrm>
            <a:off x="154305" y="4029068"/>
            <a:ext cx="2494988" cy="11087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86AB0B-4B61-4211-89E1-4902DA8F3788}"/>
              </a:ext>
            </a:extLst>
          </p:cNvPr>
          <p:cNvSpPr txBox="1"/>
          <p:nvPr/>
        </p:nvSpPr>
        <p:spPr>
          <a:xfrm>
            <a:off x="3489983" y="4583423"/>
            <a:ext cx="3402308" cy="507831"/>
          </a:xfrm>
          <a:prstGeom prst="rect">
            <a:avLst/>
          </a:prstGeom>
          <a:noFill/>
        </p:spPr>
        <p:txBody>
          <a:bodyPr wrap="square" rtlCol="0">
            <a:spAutoFit/>
          </a:bodyPr>
          <a:lstStyle/>
          <a:p>
            <a:r>
              <a:rPr lang="en-US" sz="900" dirty="0"/>
              <a:t>Left inset: Images of </a:t>
            </a:r>
            <a:r>
              <a:rPr lang="en-US" sz="900" dirty="0" err="1"/>
              <a:t>Chawama</a:t>
            </a:r>
            <a:r>
              <a:rPr lang="en-US" sz="900" dirty="0"/>
              <a:t> compound, a slum in Lusaka, Zambia where infants were enrolled.</a:t>
            </a:r>
          </a:p>
          <a:p>
            <a:r>
              <a:rPr lang="en-US" sz="900" dirty="0"/>
              <a:t>Images by Britta Pedersen</a:t>
            </a:r>
          </a:p>
        </p:txBody>
      </p:sp>
      <p:pic>
        <p:nvPicPr>
          <p:cNvPr id="8" name="Graphic 7" descr="Star with solid fill">
            <a:extLst>
              <a:ext uri="{FF2B5EF4-FFF2-40B4-BE49-F238E27FC236}">
                <a16:creationId xmlns:a16="http://schemas.microsoft.com/office/drawing/2014/main" id="{3137B02D-9E87-4EBA-8EB0-82BFCED09D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641702" flipV="1">
            <a:off x="2266816" y="3601068"/>
            <a:ext cx="115384" cy="115384"/>
          </a:xfrm>
          <a:prstGeom prst="rect">
            <a:avLst/>
          </a:prstGeom>
        </p:spPr>
      </p:pic>
      <p:pic>
        <p:nvPicPr>
          <p:cNvPr id="5132" name="Picture 12" descr="Chawama paved roads vandalised | Lusaka Voice">
            <a:extLst>
              <a:ext uri="{FF2B5EF4-FFF2-40B4-BE49-F238E27FC236}">
                <a16:creationId xmlns:a16="http://schemas.microsoft.com/office/drawing/2014/main" id="{1F4ACFDA-A973-40BB-A983-88AE6E50D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1243" y="2078400"/>
            <a:ext cx="1491257" cy="99417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418077F-7FE5-4A6C-BC58-9EBC257ADB02}"/>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56</a:t>
            </a:fld>
            <a:endParaRPr lang="en-US" dirty="0"/>
          </a:p>
        </p:txBody>
      </p:sp>
      <p:pic>
        <p:nvPicPr>
          <p:cNvPr id="5" name="Picture 4">
            <a:extLst>
              <a:ext uri="{FF2B5EF4-FFF2-40B4-BE49-F238E27FC236}">
                <a16:creationId xmlns:a16="http://schemas.microsoft.com/office/drawing/2014/main" id="{8E00CCB5-E510-EA26-2E9A-552F67F96372}"/>
              </a:ext>
            </a:extLst>
          </p:cNvPr>
          <p:cNvPicPr>
            <a:picLocks noChangeAspect="1"/>
          </p:cNvPicPr>
          <p:nvPr/>
        </p:nvPicPr>
        <p:blipFill>
          <a:blip r:embed="rId9"/>
          <a:stretch>
            <a:fillRect/>
          </a:stretch>
        </p:blipFill>
        <p:spPr>
          <a:xfrm>
            <a:off x="7805940" y="3755604"/>
            <a:ext cx="1083004" cy="1083004"/>
          </a:xfrm>
          <a:prstGeom prst="rect">
            <a:avLst/>
          </a:prstGeom>
        </p:spPr>
      </p:pic>
      <p:sp>
        <p:nvSpPr>
          <p:cNvPr id="7" name="TextBox 6">
            <a:extLst>
              <a:ext uri="{FF2B5EF4-FFF2-40B4-BE49-F238E27FC236}">
                <a16:creationId xmlns:a16="http://schemas.microsoft.com/office/drawing/2014/main" id="{E99DE360-9BA6-6E5F-69B4-417677181A73}"/>
              </a:ext>
            </a:extLst>
          </p:cNvPr>
          <p:cNvSpPr txBox="1"/>
          <p:nvPr/>
        </p:nvSpPr>
        <p:spPr>
          <a:xfrm>
            <a:off x="7910046" y="4783477"/>
            <a:ext cx="962123" cy="307777"/>
          </a:xfrm>
          <a:prstGeom prst="rect">
            <a:avLst/>
          </a:prstGeom>
          <a:noFill/>
        </p:spPr>
        <p:txBody>
          <a:bodyPr wrap="none" rtlCol="0">
            <a:spAutoFit/>
          </a:bodyPr>
          <a:lstStyle/>
          <a:p>
            <a:r>
              <a:rPr lang="en-US" sz="1400" dirty="0"/>
              <a:t>Chris Gill </a:t>
            </a:r>
          </a:p>
        </p:txBody>
      </p:sp>
    </p:spTree>
    <p:extLst>
      <p:ext uri="{BB962C8B-B14F-4D97-AF65-F5344CB8AC3E}">
        <p14:creationId xmlns:p14="http://schemas.microsoft.com/office/powerpoint/2010/main" val="1140399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9" name="Google Shape;89;p13" descr="https://www.researchgate.net/profile/Kim_Hare/publication/260872062/figure/fig1/AS:269173905424387@1441187468892/Collecting-a-nasopharyngeal-swab.png"/>
          <p:cNvPicPr preferRelativeResize="0"/>
          <p:nvPr/>
        </p:nvPicPr>
        <p:blipFill rotWithShape="1">
          <a:blip r:embed="rId3">
            <a:alphaModFix/>
          </a:blip>
          <a:srcRect/>
          <a:stretch/>
        </p:blipFill>
        <p:spPr>
          <a:xfrm>
            <a:off x="373271" y="3493973"/>
            <a:ext cx="2539980" cy="1302008"/>
          </a:xfrm>
          <a:prstGeom prst="rect">
            <a:avLst/>
          </a:prstGeom>
          <a:noFill/>
          <a:ln>
            <a:noFill/>
          </a:ln>
        </p:spPr>
      </p:pic>
      <p:graphicFrame>
        <p:nvGraphicFramePr>
          <p:cNvPr id="90" name="Google Shape;90;p13"/>
          <p:cNvGraphicFramePr/>
          <p:nvPr/>
        </p:nvGraphicFramePr>
        <p:xfrm>
          <a:off x="3464517" y="1373831"/>
          <a:ext cx="3202989" cy="3059396"/>
        </p:xfrm>
        <a:graphic>
          <a:graphicData uri="http://schemas.openxmlformats.org/drawingml/2006/table">
            <a:tbl>
              <a:tblPr firstRow="1" bandRow="1">
                <a:noFill/>
              </a:tblPr>
              <a:tblGrid>
                <a:gridCol w="808271">
                  <a:extLst>
                    <a:ext uri="{9D8B030D-6E8A-4147-A177-3AD203B41FA5}">
                      <a16:colId xmlns:a16="http://schemas.microsoft.com/office/drawing/2014/main" val="20000"/>
                    </a:ext>
                  </a:extLst>
                </a:gridCol>
                <a:gridCol w="1122216">
                  <a:extLst>
                    <a:ext uri="{9D8B030D-6E8A-4147-A177-3AD203B41FA5}">
                      <a16:colId xmlns:a16="http://schemas.microsoft.com/office/drawing/2014/main" val="20001"/>
                    </a:ext>
                  </a:extLst>
                </a:gridCol>
                <a:gridCol w="1272502">
                  <a:extLst>
                    <a:ext uri="{9D8B030D-6E8A-4147-A177-3AD203B41FA5}">
                      <a16:colId xmlns:a16="http://schemas.microsoft.com/office/drawing/2014/main" val="20002"/>
                    </a:ext>
                  </a:extLst>
                </a:gridCol>
              </a:tblGrid>
              <a:tr h="360830">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ctr" rtl="0">
                        <a:spcBef>
                          <a:spcPts val="0"/>
                        </a:spcBef>
                        <a:spcAft>
                          <a:spcPts val="0"/>
                        </a:spcAft>
                        <a:buNone/>
                      </a:pPr>
                      <a:r>
                        <a:rPr lang="en-US" sz="1100"/>
                        <a:t>HIV- Mother</a:t>
                      </a:r>
                      <a:endParaRPr sz="1100"/>
                    </a:p>
                  </a:txBody>
                  <a:tcPr marL="51441" marR="51441" marT="25721" marB="25721"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100"/>
                        <a:t>HIV+ Mother</a:t>
                      </a:r>
                      <a:endParaRPr sz="1100"/>
                    </a:p>
                  </a:txBody>
                  <a:tcPr marL="51441" marR="51441" marT="25721" marB="25721" anchor="ctr"/>
                </a:tc>
                <a:extLst>
                  <a:ext uri="{0D108BD9-81ED-4DB2-BD59-A6C34878D82A}">
                    <a16:rowId xmlns:a16="http://schemas.microsoft.com/office/drawing/2014/main" val="10000"/>
                  </a:ext>
                </a:extLst>
              </a:tr>
              <a:tr h="1349227">
                <a:tc>
                  <a:txBody>
                    <a:bodyPr/>
                    <a:lstStyle/>
                    <a:p>
                      <a:pPr marL="0" marR="0" lvl="0" indent="0" algn="ctr" rtl="0">
                        <a:spcBef>
                          <a:spcPts val="0"/>
                        </a:spcBef>
                        <a:spcAft>
                          <a:spcPts val="0"/>
                        </a:spcAft>
                        <a:buNone/>
                      </a:pPr>
                      <a:r>
                        <a:rPr lang="en-US" sz="1100"/>
                        <a:t>Healthy infant</a:t>
                      </a:r>
                      <a:endParaRPr sz="1100"/>
                    </a:p>
                    <a:p>
                      <a:pPr marL="0" marR="0" lvl="0" indent="0" algn="ctr" rtl="0">
                        <a:spcBef>
                          <a:spcPts val="0"/>
                        </a:spcBef>
                        <a:spcAft>
                          <a:spcPts val="0"/>
                        </a:spcAft>
                        <a:buNone/>
                      </a:pPr>
                      <a:r>
                        <a:rPr lang="en-US" sz="1100"/>
                        <a:t>(for at least 3 months)</a:t>
                      </a:r>
                      <a:endParaRPr sz="1100"/>
                    </a:p>
                  </a:txBody>
                  <a:tcPr marL="51441" marR="51441" marT="25721" marB="25721" anchor="ctr"/>
                </a:tc>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l" rtl="0">
                        <a:spcBef>
                          <a:spcPts val="0"/>
                        </a:spcBef>
                        <a:spcAft>
                          <a:spcPts val="0"/>
                        </a:spcAft>
                        <a:buNone/>
                      </a:pPr>
                      <a:endParaRPr sz="1100"/>
                    </a:p>
                  </a:txBody>
                  <a:tcPr marL="51441" marR="51441" marT="25721" marB="25721"/>
                </a:tc>
                <a:extLst>
                  <a:ext uri="{0D108BD9-81ED-4DB2-BD59-A6C34878D82A}">
                    <a16:rowId xmlns:a16="http://schemas.microsoft.com/office/drawing/2014/main" val="10001"/>
                  </a:ext>
                </a:extLst>
              </a:tr>
              <a:tr h="1349339">
                <a:tc>
                  <a:txBody>
                    <a:bodyPr/>
                    <a:lstStyle/>
                    <a:p>
                      <a:pPr marL="0" marR="0" lvl="0" indent="0" algn="ctr" rtl="0">
                        <a:lnSpc>
                          <a:spcPct val="100000"/>
                        </a:lnSpc>
                        <a:spcBef>
                          <a:spcPts val="0"/>
                        </a:spcBef>
                        <a:spcAft>
                          <a:spcPts val="0"/>
                        </a:spcAft>
                        <a:buClr>
                          <a:schemeClr val="dk1"/>
                        </a:buClr>
                        <a:buSzPts val="1800"/>
                        <a:buFont typeface="Calibri"/>
                        <a:buNone/>
                      </a:pPr>
                      <a:r>
                        <a:rPr lang="en-US" sz="1100" dirty="0"/>
                        <a:t>Infant respiratory illness in first 3 months</a:t>
                      </a:r>
                      <a:endParaRPr sz="1100" dirty="0"/>
                    </a:p>
                  </a:txBody>
                  <a:tcPr marL="51441" marR="51441" marT="25721" marB="25721" anchor="ctr"/>
                </a:tc>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l" rtl="0">
                        <a:spcBef>
                          <a:spcPts val="0"/>
                        </a:spcBef>
                        <a:spcAft>
                          <a:spcPts val="0"/>
                        </a:spcAft>
                        <a:buNone/>
                      </a:pPr>
                      <a:endParaRPr sz="1100" dirty="0"/>
                    </a:p>
                  </a:txBody>
                  <a:tcPr marL="51441" marR="51441" marT="25721" marB="25721"/>
                </a:tc>
                <a:extLst>
                  <a:ext uri="{0D108BD9-81ED-4DB2-BD59-A6C34878D82A}">
                    <a16:rowId xmlns:a16="http://schemas.microsoft.com/office/drawing/2014/main" val="10002"/>
                  </a:ext>
                </a:extLst>
              </a:tr>
            </a:tbl>
          </a:graphicData>
        </a:graphic>
      </p:graphicFrame>
      <p:pic>
        <p:nvPicPr>
          <p:cNvPr id="91" name="Google Shape;91;p13" descr="Image result for mother child stick figure"/>
          <p:cNvPicPr preferRelativeResize="0"/>
          <p:nvPr/>
        </p:nvPicPr>
        <p:blipFill rotWithShape="1">
          <a:blip r:embed="rId4">
            <a:alphaModFix/>
          </a:blip>
          <a:srcRect/>
          <a:stretch/>
        </p:blipFill>
        <p:spPr>
          <a:xfrm>
            <a:off x="4467168" y="1789143"/>
            <a:ext cx="640637" cy="1061509"/>
          </a:xfrm>
          <a:prstGeom prst="rect">
            <a:avLst/>
          </a:prstGeom>
          <a:noFill/>
          <a:ln>
            <a:noFill/>
          </a:ln>
        </p:spPr>
      </p:pic>
      <p:pic>
        <p:nvPicPr>
          <p:cNvPr id="92" name="Google Shape;92;p13" descr="Image result for mother child stick figure"/>
          <p:cNvPicPr preferRelativeResize="0"/>
          <p:nvPr/>
        </p:nvPicPr>
        <p:blipFill rotWithShape="1">
          <a:blip r:embed="rId4">
            <a:alphaModFix/>
          </a:blip>
          <a:srcRect/>
          <a:stretch/>
        </p:blipFill>
        <p:spPr>
          <a:xfrm>
            <a:off x="5763062" y="1775853"/>
            <a:ext cx="640595" cy="1061438"/>
          </a:xfrm>
          <a:prstGeom prst="rect">
            <a:avLst/>
          </a:prstGeom>
          <a:noFill/>
          <a:ln>
            <a:noFill/>
          </a:ln>
        </p:spPr>
      </p:pic>
      <p:pic>
        <p:nvPicPr>
          <p:cNvPr id="93" name="Google Shape;93;p13" descr="Image result for mother child stick figure"/>
          <p:cNvPicPr preferRelativeResize="0"/>
          <p:nvPr/>
        </p:nvPicPr>
        <p:blipFill rotWithShape="1">
          <a:blip r:embed="rId4">
            <a:alphaModFix/>
          </a:blip>
          <a:srcRect/>
          <a:stretch/>
        </p:blipFill>
        <p:spPr>
          <a:xfrm>
            <a:off x="4453809" y="3130684"/>
            <a:ext cx="640637" cy="1061509"/>
          </a:xfrm>
          <a:prstGeom prst="rect">
            <a:avLst/>
          </a:prstGeom>
          <a:noFill/>
          <a:ln>
            <a:noFill/>
          </a:ln>
        </p:spPr>
      </p:pic>
      <p:pic>
        <p:nvPicPr>
          <p:cNvPr id="94" name="Google Shape;94;p13" descr="Image result for mother child stick figure"/>
          <p:cNvPicPr preferRelativeResize="0"/>
          <p:nvPr/>
        </p:nvPicPr>
        <p:blipFill rotWithShape="1">
          <a:blip r:embed="rId4">
            <a:alphaModFix/>
          </a:blip>
          <a:srcRect/>
          <a:stretch/>
        </p:blipFill>
        <p:spPr>
          <a:xfrm>
            <a:off x="5756382" y="3130754"/>
            <a:ext cx="640595" cy="1061438"/>
          </a:xfrm>
          <a:prstGeom prst="rect">
            <a:avLst/>
          </a:prstGeom>
          <a:noFill/>
          <a:ln>
            <a:noFill/>
          </a:ln>
        </p:spPr>
      </p:pic>
      <p:sp>
        <p:nvSpPr>
          <p:cNvPr id="95" name="Google Shape;95;p13"/>
          <p:cNvSpPr txBox="1"/>
          <p:nvPr/>
        </p:nvSpPr>
        <p:spPr>
          <a:xfrm>
            <a:off x="371413" y="1426983"/>
            <a:ext cx="2765475" cy="1090631"/>
          </a:xfrm>
          <a:prstGeom prst="rect">
            <a:avLst/>
          </a:prstGeom>
          <a:noFill/>
          <a:ln>
            <a:noFill/>
          </a:ln>
        </p:spPr>
        <p:txBody>
          <a:bodyPr spcFirstLastPara="1" wrap="square" lIns="51427" tIns="25706" rIns="51427" bIns="25706" anchor="t" anchorCtr="0">
            <a:noAutofit/>
          </a:bodyPr>
          <a:lstStyle/>
          <a:p>
            <a:r>
              <a:rPr lang="en-US" sz="1800" dirty="0">
                <a:solidFill>
                  <a:schemeClr val="dk1"/>
                </a:solidFill>
                <a:latin typeface="Calibri"/>
                <a:ea typeface="Calibri"/>
                <a:cs typeface="Calibri"/>
                <a:sym typeface="Calibri"/>
              </a:rPr>
              <a:t>Nasal swabs from infants at birth and at 2-week intervals for 12 weeks</a:t>
            </a:r>
            <a:endParaRPr sz="1013" dirty="0"/>
          </a:p>
          <a:p>
            <a:endParaRPr sz="1800" dirty="0">
              <a:solidFill>
                <a:schemeClr val="dk1"/>
              </a:solidFill>
              <a:latin typeface="Calibri"/>
              <a:ea typeface="Calibri"/>
              <a:cs typeface="Calibri"/>
              <a:sym typeface="Calibri"/>
            </a:endParaRPr>
          </a:p>
          <a:p>
            <a:r>
              <a:rPr lang="en-US" sz="1800" dirty="0">
                <a:solidFill>
                  <a:schemeClr val="dk1"/>
                </a:solidFill>
                <a:latin typeface="Calibri"/>
                <a:ea typeface="Calibri"/>
                <a:cs typeface="Calibri"/>
                <a:sym typeface="Calibri"/>
              </a:rPr>
              <a:t>Nasal swabs from mothers at (infant’s) birth and at 12 weeks</a:t>
            </a:r>
            <a:endParaRPr sz="1800" dirty="0">
              <a:solidFill>
                <a:schemeClr val="dk1"/>
              </a:solidFill>
              <a:latin typeface="Calibri"/>
              <a:ea typeface="Calibri"/>
              <a:cs typeface="Calibri"/>
              <a:sym typeface="Calibri"/>
            </a:endParaRPr>
          </a:p>
        </p:txBody>
      </p:sp>
      <p:sp>
        <p:nvSpPr>
          <p:cNvPr id="96" name="Google Shape;96;p13"/>
          <p:cNvSpPr txBox="1"/>
          <p:nvPr/>
        </p:nvSpPr>
        <p:spPr>
          <a:xfrm>
            <a:off x="4553691" y="2867855"/>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N=17</a:t>
            </a:r>
            <a:endParaRPr sz="1013">
              <a:solidFill>
                <a:schemeClr val="dk1"/>
              </a:solidFill>
              <a:latin typeface="Calibri"/>
              <a:ea typeface="Calibri"/>
              <a:cs typeface="Calibri"/>
              <a:sym typeface="Calibri"/>
            </a:endParaRPr>
          </a:p>
        </p:txBody>
      </p:sp>
      <p:sp>
        <p:nvSpPr>
          <p:cNvPr id="97" name="Google Shape;97;p13"/>
          <p:cNvSpPr txBox="1"/>
          <p:nvPr/>
        </p:nvSpPr>
        <p:spPr>
          <a:xfrm>
            <a:off x="4567050" y="4247842"/>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N=7</a:t>
            </a:r>
            <a:endParaRPr sz="1013">
              <a:solidFill>
                <a:schemeClr val="dk1"/>
              </a:solidFill>
              <a:latin typeface="Calibri"/>
              <a:ea typeface="Calibri"/>
              <a:cs typeface="Calibri"/>
              <a:sym typeface="Calibri"/>
            </a:endParaRPr>
          </a:p>
        </p:txBody>
      </p:sp>
      <p:sp>
        <p:nvSpPr>
          <p:cNvPr id="98" name="Google Shape;98;p13"/>
          <p:cNvSpPr txBox="1"/>
          <p:nvPr/>
        </p:nvSpPr>
        <p:spPr>
          <a:xfrm>
            <a:off x="5811158" y="2867855"/>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N=13</a:t>
            </a:r>
            <a:endParaRPr sz="1013">
              <a:solidFill>
                <a:schemeClr val="dk1"/>
              </a:solidFill>
              <a:latin typeface="Calibri"/>
              <a:ea typeface="Calibri"/>
              <a:cs typeface="Calibri"/>
              <a:sym typeface="Calibri"/>
            </a:endParaRPr>
          </a:p>
        </p:txBody>
      </p:sp>
      <p:sp>
        <p:nvSpPr>
          <p:cNvPr id="99" name="Google Shape;99;p13"/>
          <p:cNvSpPr txBox="1"/>
          <p:nvPr/>
        </p:nvSpPr>
        <p:spPr>
          <a:xfrm>
            <a:off x="5811158" y="4243834"/>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N=3</a:t>
            </a:r>
            <a:endParaRPr sz="1013">
              <a:solidFill>
                <a:schemeClr val="dk1"/>
              </a:solidFill>
              <a:latin typeface="Calibri"/>
              <a:ea typeface="Calibri"/>
              <a:cs typeface="Calibri"/>
              <a:sym typeface="Calibri"/>
            </a:endParaRPr>
          </a:p>
        </p:txBody>
      </p:sp>
      <p:sp>
        <p:nvSpPr>
          <p:cNvPr id="14" name="Title 2">
            <a:extLst>
              <a:ext uri="{FF2B5EF4-FFF2-40B4-BE49-F238E27FC236}">
                <a16:creationId xmlns:a16="http://schemas.microsoft.com/office/drawing/2014/main" id="{0825E4A1-5F64-734B-8AC5-60A704631B51}"/>
              </a:ext>
            </a:extLst>
          </p:cNvPr>
          <p:cNvSpPr>
            <a:spLocks noGrp="1"/>
          </p:cNvSpPr>
          <p:nvPr>
            <p:ph type="title"/>
          </p:nvPr>
        </p:nvSpPr>
        <p:spPr>
          <a:xfrm>
            <a:off x="184035" y="457430"/>
            <a:ext cx="8914147" cy="857250"/>
          </a:xfrm>
        </p:spPr>
        <p:txBody>
          <a:bodyPr>
            <a:noAutofit/>
          </a:bodyPr>
          <a:lstStyle/>
          <a:p>
            <a:r>
              <a:rPr lang="en-US" sz="2800" dirty="0"/>
              <a:t>Infant Respiratory Health and HIV Exposure in Zambia</a:t>
            </a:r>
          </a:p>
        </p:txBody>
      </p:sp>
      <p:pic>
        <p:nvPicPr>
          <p:cNvPr id="2" name="Picture 1">
            <a:extLst>
              <a:ext uri="{FF2B5EF4-FFF2-40B4-BE49-F238E27FC236}">
                <a16:creationId xmlns:a16="http://schemas.microsoft.com/office/drawing/2014/main" id="{37B121BA-9595-4A47-BE12-CDF4BBF847E8}"/>
              </a:ext>
            </a:extLst>
          </p:cNvPr>
          <p:cNvPicPr>
            <a:picLocks noChangeAspect="1"/>
          </p:cNvPicPr>
          <p:nvPr/>
        </p:nvPicPr>
        <p:blipFill>
          <a:blip r:embed="rId5"/>
          <a:stretch>
            <a:fillRect/>
          </a:stretch>
        </p:blipFill>
        <p:spPr>
          <a:xfrm>
            <a:off x="8071203" y="1104565"/>
            <a:ext cx="1083004" cy="1083004"/>
          </a:xfrm>
          <a:prstGeom prst="rect">
            <a:avLst/>
          </a:prstGeom>
        </p:spPr>
      </p:pic>
      <p:sp>
        <p:nvSpPr>
          <p:cNvPr id="3" name="TextBox 2">
            <a:extLst>
              <a:ext uri="{FF2B5EF4-FFF2-40B4-BE49-F238E27FC236}">
                <a16:creationId xmlns:a16="http://schemas.microsoft.com/office/drawing/2014/main" id="{0D8D3109-00F6-5F4D-AD60-AE364B500172}"/>
              </a:ext>
            </a:extLst>
          </p:cNvPr>
          <p:cNvSpPr txBox="1"/>
          <p:nvPr/>
        </p:nvSpPr>
        <p:spPr>
          <a:xfrm>
            <a:off x="8175309" y="2132438"/>
            <a:ext cx="962123" cy="307777"/>
          </a:xfrm>
          <a:prstGeom prst="rect">
            <a:avLst/>
          </a:prstGeom>
          <a:noFill/>
        </p:spPr>
        <p:txBody>
          <a:bodyPr wrap="none" rtlCol="0">
            <a:spAutoFit/>
          </a:bodyPr>
          <a:lstStyle/>
          <a:p>
            <a:r>
              <a:rPr lang="en-US" sz="1400" dirty="0"/>
              <a:t>Chris Gill </a:t>
            </a:r>
          </a:p>
        </p:txBody>
      </p:sp>
      <p:pic>
        <p:nvPicPr>
          <p:cNvPr id="4" name="Picture 3">
            <a:extLst>
              <a:ext uri="{FF2B5EF4-FFF2-40B4-BE49-F238E27FC236}">
                <a16:creationId xmlns:a16="http://schemas.microsoft.com/office/drawing/2014/main" id="{224744AA-A62F-3543-BE32-077E75A65CE4}"/>
              </a:ext>
            </a:extLst>
          </p:cNvPr>
          <p:cNvPicPr>
            <a:picLocks noChangeAspect="1"/>
          </p:cNvPicPr>
          <p:nvPr/>
        </p:nvPicPr>
        <p:blipFill>
          <a:blip r:embed="rId6"/>
          <a:stretch>
            <a:fillRect/>
          </a:stretch>
        </p:blipFill>
        <p:spPr>
          <a:xfrm>
            <a:off x="8071203" y="2424734"/>
            <a:ext cx="1083004" cy="1083004"/>
          </a:xfrm>
          <a:prstGeom prst="rect">
            <a:avLst/>
          </a:prstGeom>
        </p:spPr>
      </p:pic>
      <p:sp>
        <p:nvSpPr>
          <p:cNvPr id="5" name="TextBox 4">
            <a:extLst>
              <a:ext uri="{FF2B5EF4-FFF2-40B4-BE49-F238E27FC236}">
                <a16:creationId xmlns:a16="http://schemas.microsoft.com/office/drawing/2014/main" id="{19B100D2-E388-B743-9055-CD2A3F95FAC6}"/>
              </a:ext>
            </a:extLst>
          </p:cNvPr>
          <p:cNvSpPr txBox="1"/>
          <p:nvPr/>
        </p:nvSpPr>
        <p:spPr>
          <a:xfrm>
            <a:off x="8028850" y="3426959"/>
            <a:ext cx="1181734" cy="276999"/>
          </a:xfrm>
          <a:prstGeom prst="rect">
            <a:avLst/>
          </a:prstGeom>
          <a:noFill/>
        </p:spPr>
        <p:txBody>
          <a:bodyPr wrap="none" rtlCol="0">
            <a:spAutoFit/>
          </a:bodyPr>
          <a:lstStyle/>
          <a:p>
            <a:r>
              <a:rPr lang="en-US" sz="1200" dirty="0" err="1"/>
              <a:t>Rotem</a:t>
            </a:r>
            <a:r>
              <a:rPr lang="en-US" sz="1200" dirty="0"/>
              <a:t> Lapidot</a:t>
            </a:r>
          </a:p>
        </p:txBody>
      </p:sp>
      <p:pic>
        <p:nvPicPr>
          <p:cNvPr id="6" name="Picture 5">
            <a:extLst>
              <a:ext uri="{FF2B5EF4-FFF2-40B4-BE49-F238E27FC236}">
                <a16:creationId xmlns:a16="http://schemas.microsoft.com/office/drawing/2014/main" id="{C3A26A11-399D-F34A-B3ED-6DEEAAA89EDA}"/>
              </a:ext>
            </a:extLst>
          </p:cNvPr>
          <p:cNvPicPr>
            <a:picLocks noChangeAspect="1"/>
          </p:cNvPicPr>
          <p:nvPr/>
        </p:nvPicPr>
        <p:blipFill>
          <a:blip r:embed="rId7"/>
          <a:stretch>
            <a:fillRect/>
          </a:stretch>
        </p:blipFill>
        <p:spPr>
          <a:xfrm>
            <a:off x="8093716" y="3680141"/>
            <a:ext cx="1009956" cy="1237196"/>
          </a:xfrm>
          <a:prstGeom prst="rect">
            <a:avLst/>
          </a:prstGeom>
        </p:spPr>
      </p:pic>
      <p:sp>
        <p:nvSpPr>
          <p:cNvPr id="7" name="TextBox 6">
            <a:extLst>
              <a:ext uri="{FF2B5EF4-FFF2-40B4-BE49-F238E27FC236}">
                <a16:creationId xmlns:a16="http://schemas.microsoft.com/office/drawing/2014/main" id="{61043BBA-AA2C-7249-8325-48F2F6F0538A}"/>
              </a:ext>
            </a:extLst>
          </p:cNvPr>
          <p:cNvSpPr txBox="1"/>
          <p:nvPr/>
        </p:nvSpPr>
        <p:spPr>
          <a:xfrm>
            <a:off x="8179117" y="4888051"/>
            <a:ext cx="894347" cy="276999"/>
          </a:xfrm>
          <a:prstGeom prst="rect">
            <a:avLst/>
          </a:prstGeom>
          <a:noFill/>
        </p:spPr>
        <p:txBody>
          <a:bodyPr wrap="none" rtlCol="0">
            <a:spAutoFit/>
          </a:bodyPr>
          <a:lstStyle/>
          <a:p>
            <a:r>
              <a:rPr lang="en-US" sz="1200" dirty="0"/>
              <a:t>Tyler Faits</a:t>
            </a:r>
          </a:p>
        </p:txBody>
      </p:sp>
      <p:sp>
        <p:nvSpPr>
          <p:cNvPr id="8" name="TextBox 7">
            <a:extLst>
              <a:ext uri="{FF2B5EF4-FFF2-40B4-BE49-F238E27FC236}">
                <a16:creationId xmlns:a16="http://schemas.microsoft.com/office/drawing/2014/main" id="{648487CC-58DD-3A70-07FB-346DAFD6B111}"/>
              </a:ext>
            </a:extLst>
          </p:cNvPr>
          <p:cNvSpPr txBox="1"/>
          <p:nvPr/>
        </p:nvSpPr>
        <p:spPr>
          <a:xfrm>
            <a:off x="6604799" y="3447440"/>
            <a:ext cx="1574319" cy="461665"/>
          </a:xfrm>
          <a:prstGeom prst="rect">
            <a:avLst/>
          </a:prstGeom>
          <a:noFill/>
        </p:spPr>
        <p:txBody>
          <a:bodyPr wrap="square" rtlCol="0">
            <a:spAutoFit/>
          </a:bodyPr>
          <a:lstStyle/>
          <a:p>
            <a:pPr algn="ctr"/>
            <a:r>
              <a:rPr lang="en-US" sz="1200" dirty="0"/>
              <a:t>Aubrey (Brie) </a:t>
            </a:r>
          </a:p>
          <a:p>
            <a:pPr algn="ctr"/>
            <a:r>
              <a:rPr lang="en-US" sz="1200" dirty="0"/>
              <a:t>Odom-Mabey</a:t>
            </a:r>
          </a:p>
        </p:txBody>
      </p:sp>
      <p:pic>
        <p:nvPicPr>
          <p:cNvPr id="9" name="Picture 8">
            <a:extLst>
              <a:ext uri="{FF2B5EF4-FFF2-40B4-BE49-F238E27FC236}">
                <a16:creationId xmlns:a16="http://schemas.microsoft.com/office/drawing/2014/main" id="{0AEDC2D3-B5E2-2834-3801-51C060E1540F}"/>
              </a:ext>
            </a:extLst>
          </p:cNvPr>
          <p:cNvPicPr>
            <a:picLocks noChangeAspect="1"/>
          </p:cNvPicPr>
          <p:nvPr/>
        </p:nvPicPr>
        <p:blipFill>
          <a:blip r:embed="rId8"/>
          <a:stretch>
            <a:fillRect/>
          </a:stretch>
        </p:blipFill>
        <p:spPr>
          <a:xfrm>
            <a:off x="6889469" y="2418670"/>
            <a:ext cx="1083004" cy="1083004"/>
          </a:xfrm>
          <a:prstGeom prst="rect">
            <a:avLst/>
          </a:prstGeom>
        </p:spPr>
      </p:pic>
      <p:pic>
        <p:nvPicPr>
          <p:cNvPr id="10" name="Picture 9">
            <a:extLst>
              <a:ext uri="{FF2B5EF4-FFF2-40B4-BE49-F238E27FC236}">
                <a16:creationId xmlns:a16="http://schemas.microsoft.com/office/drawing/2014/main" id="{5CA14B97-8C4D-1007-14AD-3ADE72CA9D98}"/>
              </a:ext>
            </a:extLst>
          </p:cNvPr>
          <p:cNvPicPr>
            <a:picLocks noChangeAspect="1"/>
          </p:cNvPicPr>
          <p:nvPr/>
        </p:nvPicPr>
        <p:blipFill>
          <a:blip r:embed="rId9"/>
          <a:stretch>
            <a:fillRect/>
          </a:stretch>
        </p:blipFill>
        <p:spPr>
          <a:xfrm>
            <a:off x="6900216" y="3862005"/>
            <a:ext cx="1061510" cy="1061510"/>
          </a:xfrm>
          <a:prstGeom prst="rect">
            <a:avLst/>
          </a:prstGeom>
        </p:spPr>
      </p:pic>
      <p:sp>
        <p:nvSpPr>
          <p:cNvPr id="11" name="TextBox 10">
            <a:extLst>
              <a:ext uri="{FF2B5EF4-FFF2-40B4-BE49-F238E27FC236}">
                <a16:creationId xmlns:a16="http://schemas.microsoft.com/office/drawing/2014/main" id="{7AAEBB55-C586-E483-05C2-997D6FD7EB54}"/>
              </a:ext>
            </a:extLst>
          </p:cNvPr>
          <p:cNvSpPr txBox="1"/>
          <p:nvPr/>
        </p:nvSpPr>
        <p:spPr>
          <a:xfrm>
            <a:off x="6604798" y="4891610"/>
            <a:ext cx="1574319" cy="276999"/>
          </a:xfrm>
          <a:prstGeom prst="rect">
            <a:avLst/>
          </a:prstGeom>
          <a:noFill/>
        </p:spPr>
        <p:txBody>
          <a:bodyPr wrap="square" rtlCol="0">
            <a:spAutoFit/>
          </a:bodyPr>
          <a:lstStyle/>
          <a:p>
            <a:pPr algn="ctr"/>
            <a:r>
              <a:rPr lang="en-US" sz="1200" dirty="0"/>
              <a:t>Jessica McClintock</a:t>
            </a:r>
          </a:p>
        </p:txBody>
      </p:sp>
    </p:spTree>
    <p:extLst>
      <p:ext uri="{BB962C8B-B14F-4D97-AF65-F5344CB8AC3E}">
        <p14:creationId xmlns:p14="http://schemas.microsoft.com/office/powerpoint/2010/main" val="617433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3" name="Title 2">
            <a:extLst>
              <a:ext uri="{FF2B5EF4-FFF2-40B4-BE49-F238E27FC236}">
                <a16:creationId xmlns:a16="http://schemas.microsoft.com/office/drawing/2014/main" id="{377FC3A8-3748-BE4D-90AD-FC1EBA3B8159}"/>
              </a:ext>
            </a:extLst>
          </p:cNvPr>
          <p:cNvSpPr>
            <a:spLocks noGrp="1"/>
          </p:cNvSpPr>
          <p:nvPr>
            <p:ph type="title"/>
          </p:nvPr>
        </p:nvSpPr>
        <p:spPr>
          <a:xfrm>
            <a:off x="309616" y="301411"/>
            <a:ext cx="7591012" cy="857250"/>
          </a:xfrm>
        </p:spPr>
        <p:txBody>
          <a:bodyPr>
            <a:normAutofit/>
          </a:bodyPr>
          <a:lstStyle/>
          <a:p>
            <a:r>
              <a:rPr lang="en-US" b="1" dirty="0"/>
              <a:t>Development of microbiota over time</a:t>
            </a:r>
            <a:endParaRPr lang="en-US" dirty="0"/>
          </a:p>
        </p:txBody>
      </p:sp>
      <p:pic>
        <p:nvPicPr>
          <p:cNvPr id="5" name="Picture 4">
            <a:extLst>
              <a:ext uri="{FF2B5EF4-FFF2-40B4-BE49-F238E27FC236}">
                <a16:creationId xmlns:a16="http://schemas.microsoft.com/office/drawing/2014/main" id="{69D0D964-9BB5-1C47-938F-12A23368F6DB}"/>
              </a:ext>
            </a:extLst>
          </p:cNvPr>
          <p:cNvPicPr>
            <a:picLocks noChangeAspect="1"/>
          </p:cNvPicPr>
          <p:nvPr/>
        </p:nvPicPr>
        <p:blipFill>
          <a:blip r:embed="rId3"/>
          <a:stretch>
            <a:fillRect/>
          </a:stretch>
        </p:blipFill>
        <p:spPr>
          <a:xfrm>
            <a:off x="840878" y="972401"/>
            <a:ext cx="5853034" cy="4199797"/>
          </a:xfrm>
          <a:prstGeom prst="rect">
            <a:avLst/>
          </a:prstGeom>
        </p:spPr>
      </p:pic>
      <p:pic>
        <p:nvPicPr>
          <p:cNvPr id="7" name="Picture 6">
            <a:extLst>
              <a:ext uri="{FF2B5EF4-FFF2-40B4-BE49-F238E27FC236}">
                <a16:creationId xmlns:a16="http://schemas.microsoft.com/office/drawing/2014/main" id="{ADEF794C-6CBE-0448-8B1F-FD7F1DD9CAF1}"/>
              </a:ext>
            </a:extLst>
          </p:cNvPr>
          <p:cNvPicPr>
            <a:picLocks noChangeAspect="1"/>
          </p:cNvPicPr>
          <p:nvPr/>
        </p:nvPicPr>
        <p:blipFill>
          <a:blip r:embed="rId4"/>
          <a:stretch>
            <a:fillRect/>
          </a:stretch>
        </p:blipFill>
        <p:spPr>
          <a:xfrm>
            <a:off x="7550864" y="460"/>
            <a:ext cx="1371600" cy="1371600"/>
          </a:xfrm>
          <a:prstGeom prst="rect">
            <a:avLst/>
          </a:prstGeom>
        </p:spPr>
      </p:pic>
      <p:sp>
        <p:nvSpPr>
          <p:cNvPr id="8" name="TextBox 7">
            <a:extLst>
              <a:ext uri="{FF2B5EF4-FFF2-40B4-BE49-F238E27FC236}">
                <a16:creationId xmlns:a16="http://schemas.microsoft.com/office/drawing/2014/main" id="{00363CCF-47A2-D14B-845A-8E28942E9AE5}"/>
              </a:ext>
            </a:extLst>
          </p:cNvPr>
          <p:cNvSpPr txBox="1"/>
          <p:nvPr/>
        </p:nvSpPr>
        <p:spPr>
          <a:xfrm>
            <a:off x="7667495" y="1282336"/>
            <a:ext cx="1184940" cy="369332"/>
          </a:xfrm>
          <a:prstGeom prst="rect">
            <a:avLst/>
          </a:prstGeom>
          <a:noFill/>
        </p:spPr>
        <p:txBody>
          <a:bodyPr wrap="none" rtlCol="0">
            <a:spAutoFit/>
          </a:bodyPr>
          <a:lstStyle/>
          <a:p>
            <a:r>
              <a:rPr lang="en-US" sz="1800" dirty="0"/>
              <a:t>Chris Gill </a:t>
            </a:r>
          </a:p>
        </p:txBody>
      </p:sp>
      <p:pic>
        <p:nvPicPr>
          <p:cNvPr id="9" name="Picture 8">
            <a:extLst>
              <a:ext uri="{FF2B5EF4-FFF2-40B4-BE49-F238E27FC236}">
                <a16:creationId xmlns:a16="http://schemas.microsoft.com/office/drawing/2014/main" id="{45C52A22-4BF0-054D-87EF-00C8FCA2F4FE}"/>
              </a:ext>
            </a:extLst>
          </p:cNvPr>
          <p:cNvPicPr>
            <a:picLocks noChangeAspect="1"/>
          </p:cNvPicPr>
          <p:nvPr/>
        </p:nvPicPr>
        <p:blipFill>
          <a:blip r:embed="rId5"/>
          <a:stretch>
            <a:fillRect/>
          </a:stretch>
        </p:blipFill>
        <p:spPr>
          <a:xfrm>
            <a:off x="7591012" y="1619410"/>
            <a:ext cx="1337906" cy="1337906"/>
          </a:xfrm>
          <a:prstGeom prst="rect">
            <a:avLst/>
          </a:prstGeom>
        </p:spPr>
      </p:pic>
      <p:sp>
        <p:nvSpPr>
          <p:cNvPr id="10" name="TextBox 9">
            <a:extLst>
              <a:ext uri="{FF2B5EF4-FFF2-40B4-BE49-F238E27FC236}">
                <a16:creationId xmlns:a16="http://schemas.microsoft.com/office/drawing/2014/main" id="{E4E25489-FCDB-F848-9E6C-118000F31CD6}"/>
              </a:ext>
            </a:extLst>
          </p:cNvPr>
          <p:cNvSpPr txBox="1"/>
          <p:nvPr/>
        </p:nvSpPr>
        <p:spPr>
          <a:xfrm>
            <a:off x="7458923" y="2904744"/>
            <a:ext cx="1685077" cy="369332"/>
          </a:xfrm>
          <a:prstGeom prst="rect">
            <a:avLst/>
          </a:prstGeom>
          <a:noFill/>
        </p:spPr>
        <p:txBody>
          <a:bodyPr wrap="none" rtlCol="0">
            <a:spAutoFit/>
          </a:bodyPr>
          <a:lstStyle/>
          <a:p>
            <a:r>
              <a:rPr lang="en-US" sz="1800" dirty="0" err="1"/>
              <a:t>Rotem</a:t>
            </a:r>
            <a:r>
              <a:rPr lang="en-US" sz="1800" dirty="0"/>
              <a:t> Lapidot</a:t>
            </a:r>
          </a:p>
        </p:txBody>
      </p:sp>
      <p:pic>
        <p:nvPicPr>
          <p:cNvPr id="11" name="Picture 10">
            <a:extLst>
              <a:ext uri="{FF2B5EF4-FFF2-40B4-BE49-F238E27FC236}">
                <a16:creationId xmlns:a16="http://schemas.microsoft.com/office/drawing/2014/main" id="{4AE1CC4E-CEBD-4B47-915B-12507D889B63}"/>
              </a:ext>
            </a:extLst>
          </p:cNvPr>
          <p:cNvPicPr>
            <a:picLocks noChangeAspect="1"/>
          </p:cNvPicPr>
          <p:nvPr/>
        </p:nvPicPr>
        <p:blipFill>
          <a:blip r:embed="rId6"/>
          <a:stretch>
            <a:fillRect/>
          </a:stretch>
        </p:blipFill>
        <p:spPr>
          <a:xfrm>
            <a:off x="7571772" y="3219156"/>
            <a:ext cx="1357147" cy="1662505"/>
          </a:xfrm>
          <a:prstGeom prst="rect">
            <a:avLst/>
          </a:prstGeom>
        </p:spPr>
      </p:pic>
      <p:sp>
        <p:nvSpPr>
          <p:cNvPr id="12" name="TextBox 11">
            <a:extLst>
              <a:ext uri="{FF2B5EF4-FFF2-40B4-BE49-F238E27FC236}">
                <a16:creationId xmlns:a16="http://schemas.microsoft.com/office/drawing/2014/main" id="{F6AB8808-E49E-774D-99C0-883A2D5F6B66}"/>
              </a:ext>
            </a:extLst>
          </p:cNvPr>
          <p:cNvSpPr txBox="1"/>
          <p:nvPr/>
        </p:nvSpPr>
        <p:spPr>
          <a:xfrm>
            <a:off x="7635402" y="4815796"/>
            <a:ext cx="1249125" cy="369332"/>
          </a:xfrm>
          <a:prstGeom prst="rect">
            <a:avLst/>
          </a:prstGeom>
          <a:noFill/>
        </p:spPr>
        <p:txBody>
          <a:bodyPr wrap="none" rtlCol="0">
            <a:spAutoFit/>
          </a:bodyPr>
          <a:lstStyle/>
          <a:p>
            <a:r>
              <a:rPr lang="en-US" sz="1800" dirty="0"/>
              <a:t>Tyler Faits</a:t>
            </a:r>
          </a:p>
        </p:txBody>
      </p:sp>
    </p:spTree>
    <p:extLst>
      <p:ext uri="{BB962C8B-B14F-4D97-AF65-F5344CB8AC3E}">
        <p14:creationId xmlns:p14="http://schemas.microsoft.com/office/powerpoint/2010/main" val="3743043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530F5-836B-4DC7-9A4A-1E8F3BA1EC3F}"/>
              </a:ext>
            </a:extLst>
          </p:cNvPr>
          <p:cNvSpPr>
            <a:spLocks noGrp="1"/>
          </p:cNvSpPr>
          <p:nvPr>
            <p:ph type="title"/>
          </p:nvPr>
        </p:nvSpPr>
        <p:spPr>
          <a:xfrm>
            <a:off x="457200" y="491702"/>
            <a:ext cx="8229600" cy="606029"/>
          </a:xfrm>
        </p:spPr>
        <p:txBody>
          <a:bodyPr/>
          <a:lstStyle/>
          <a:p>
            <a:pPr algn="ctr"/>
            <a:r>
              <a:rPr lang="en-US" dirty="0"/>
              <a:t>GEE background: </a:t>
            </a:r>
            <a:r>
              <a:rPr lang="en-US" sz="2700" dirty="0"/>
              <a:t>Generalized linear models</a:t>
            </a:r>
          </a:p>
        </p:txBody>
      </p:sp>
      <p:sp>
        <p:nvSpPr>
          <p:cNvPr id="2" name="Slide Number Placeholder 1">
            <a:extLst>
              <a:ext uri="{FF2B5EF4-FFF2-40B4-BE49-F238E27FC236}">
                <a16:creationId xmlns:a16="http://schemas.microsoft.com/office/drawing/2014/main" id="{25F894A3-AA0C-4466-AD0D-E4DE63831D50}"/>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59</a:t>
            </a:fld>
            <a:endParaRPr lang="en-US" dirty="0"/>
          </a:p>
        </p:txBody>
      </p:sp>
      <p:pic>
        <p:nvPicPr>
          <p:cNvPr id="8" name="Picture 7" descr="Diagram&#10;&#10;Description automatically generated">
            <a:extLst>
              <a:ext uri="{FF2B5EF4-FFF2-40B4-BE49-F238E27FC236}">
                <a16:creationId xmlns:a16="http://schemas.microsoft.com/office/drawing/2014/main" id="{AD688A33-A3EB-74C9-002C-DE350F1C6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 y="1110257"/>
            <a:ext cx="9146084" cy="3875102"/>
          </a:xfrm>
          <a:prstGeom prst="rect">
            <a:avLst/>
          </a:prstGeom>
        </p:spPr>
      </p:pic>
    </p:spTree>
    <p:extLst>
      <p:ext uri="{BB962C8B-B14F-4D97-AF65-F5344CB8AC3E}">
        <p14:creationId xmlns:p14="http://schemas.microsoft.com/office/powerpoint/2010/main" val="25341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788" y="-2986340"/>
            <a:ext cx="6853682" cy="812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ame 2"/>
          <p:cNvSpPr>
            <a:spLocks/>
          </p:cNvSpPr>
          <p:nvPr/>
        </p:nvSpPr>
        <p:spPr bwMode="auto">
          <a:xfrm>
            <a:off x="1846788" y="3556400"/>
            <a:ext cx="3426841" cy="621884"/>
          </a:xfrm>
          <a:custGeom>
            <a:avLst/>
            <a:gdLst>
              <a:gd name="T0" fmla="*/ 0 w 5038725"/>
              <a:gd name="T1" fmla="*/ 0 h 914400"/>
              <a:gd name="T2" fmla="*/ 5038725 w 5038725"/>
              <a:gd name="T3" fmla="*/ 0 h 914400"/>
              <a:gd name="T4" fmla="*/ 5038725 w 5038725"/>
              <a:gd name="T5" fmla="*/ 914400 h 914400"/>
              <a:gd name="T6" fmla="*/ 0 w 5038725"/>
              <a:gd name="T7" fmla="*/ 914400 h 914400"/>
              <a:gd name="T8" fmla="*/ 0 w 5038725"/>
              <a:gd name="T9" fmla="*/ 0 h 914400"/>
              <a:gd name="T10" fmla="*/ 114300 w 5038725"/>
              <a:gd name="T11" fmla="*/ 114300 h 914400"/>
              <a:gd name="T12" fmla="*/ 114300 w 5038725"/>
              <a:gd name="T13" fmla="*/ 800100 h 914400"/>
              <a:gd name="T14" fmla="*/ 4924425 w 5038725"/>
              <a:gd name="T15" fmla="*/ 800100 h 914400"/>
              <a:gd name="T16" fmla="*/ 4924425 w 5038725"/>
              <a:gd name="T17" fmla="*/ 114300 h 914400"/>
              <a:gd name="T18" fmla="*/ 114300 w 5038725"/>
              <a:gd name="T19" fmla="*/ 114300 h 9144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38725" h="914400">
                <a:moveTo>
                  <a:pt x="0" y="0"/>
                </a:moveTo>
                <a:lnTo>
                  <a:pt x="5038725" y="0"/>
                </a:lnTo>
                <a:lnTo>
                  <a:pt x="5038725" y="914400"/>
                </a:lnTo>
                <a:lnTo>
                  <a:pt x="0" y="914400"/>
                </a:lnTo>
                <a:lnTo>
                  <a:pt x="0" y="0"/>
                </a:lnTo>
                <a:close/>
                <a:moveTo>
                  <a:pt x="114300" y="114300"/>
                </a:moveTo>
                <a:lnTo>
                  <a:pt x="114300" y="800100"/>
                </a:lnTo>
                <a:lnTo>
                  <a:pt x="4924425" y="800100"/>
                </a:lnTo>
                <a:lnTo>
                  <a:pt x="4924425" y="114300"/>
                </a:lnTo>
                <a:lnTo>
                  <a:pt x="114300" y="114300"/>
                </a:lnTo>
                <a:close/>
              </a:path>
            </a:pathLst>
          </a:custGeom>
          <a:solidFill>
            <a:srgbClr val="FF0000"/>
          </a:soli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sz="1224"/>
          </a:p>
        </p:txBody>
      </p:sp>
    </p:spTree>
    <p:extLst>
      <p:ext uri="{BB962C8B-B14F-4D97-AF65-F5344CB8AC3E}">
        <p14:creationId xmlns:p14="http://schemas.microsoft.com/office/powerpoint/2010/main" val="1291760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3F80A1-18D0-FE81-93E9-5248CD86CBF8}"/>
              </a:ext>
            </a:extLst>
          </p:cNvPr>
          <p:cNvSpPr/>
          <p:nvPr/>
        </p:nvSpPr>
        <p:spPr>
          <a:xfrm>
            <a:off x="1" y="597820"/>
            <a:ext cx="3619636" cy="4545680"/>
          </a:xfrm>
          <a:prstGeom prst="rect">
            <a:avLst/>
          </a:prstGeom>
          <a:solidFill>
            <a:schemeClr val="accent4">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45B2CC39-F429-4D7B-A02C-D81C9BCA937D}"/>
              </a:ext>
            </a:extLst>
          </p:cNvPr>
          <p:cNvSpPr txBox="1">
            <a:spLocks/>
          </p:cNvSpPr>
          <p:nvPr/>
        </p:nvSpPr>
        <p:spPr>
          <a:xfrm>
            <a:off x="105339" y="1786267"/>
            <a:ext cx="3619636" cy="3501844"/>
          </a:xfrm>
          <a:prstGeom prst="rect">
            <a:avLst/>
          </a:prstGeom>
        </p:spPr>
        <p:txBody>
          <a:bodyPr vert="horz" lIns="68580" tIns="34290" rIns="68580" bIns="3429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1400" dirty="0">
                <a:solidFill>
                  <a:schemeClr val="bg1"/>
                </a:solidFill>
              </a:rPr>
              <a:t>Extends GLM to accommodate correlated </a:t>
            </a:r>
            <a:r>
              <a:rPr lang="en-US" sz="1400" i="1" dirty="0">
                <a:solidFill>
                  <a:schemeClr val="bg1"/>
                </a:solidFill>
              </a:rPr>
              <a:t>Y</a:t>
            </a:r>
            <a:r>
              <a:rPr lang="en-US" sz="1400" dirty="0">
                <a:solidFill>
                  <a:schemeClr val="bg1"/>
                </a:solidFill>
              </a:rPr>
              <a:t>s</a:t>
            </a:r>
          </a:p>
          <a:p>
            <a:pPr lvl="1"/>
            <a:r>
              <a:rPr lang="en-US" sz="1400" i="1" dirty="0">
                <a:solidFill>
                  <a:schemeClr val="bg1"/>
                </a:solidFill>
              </a:rPr>
              <a:t>Abundance of a taxon</a:t>
            </a:r>
          </a:p>
          <a:p>
            <a:r>
              <a:rPr lang="en-US" sz="1400" dirty="0">
                <a:solidFill>
                  <a:schemeClr val="bg1"/>
                </a:solidFill>
              </a:rPr>
              <a:t>Longitudinal</a:t>
            </a:r>
          </a:p>
          <a:p>
            <a:pPr lvl="1"/>
            <a:r>
              <a:rPr lang="en-US" sz="1400" i="1" dirty="0">
                <a:solidFill>
                  <a:schemeClr val="bg1"/>
                </a:solidFill>
              </a:rPr>
              <a:t>7 timepoints</a:t>
            </a:r>
          </a:p>
          <a:p>
            <a:pPr lvl="1"/>
            <a:r>
              <a:rPr lang="en-US" sz="1400" i="1" dirty="0">
                <a:solidFill>
                  <a:schemeClr val="bg1"/>
                </a:solidFill>
              </a:rPr>
              <a:t>AR(1) correlation structure</a:t>
            </a:r>
          </a:p>
          <a:p>
            <a:r>
              <a:rPr lang="en-US" sz="1400" dirty="0">
                <a:solidFill>
                  <a:schemeClr val="bg1"/>
                </a:solidFill>
              </a:rPr>
              <a:t>Link function</a:t>
            </a:r>
          </a:p>
          <a:p>
            <a:pPr lvl="1"/>
            <a:r>
              <a:rPr lang="en-US" sz="1400" i="1" dirty="0">
                <a:solidFill>
                  <a:schemeClr val="bg1"/>
                </a:solidFill>
              </a:rPr>
              <a:t>Identity link - normal distribution</a:t>
            </a:r>
          </a:p>
          <a:p>
            <a:r>
              <a:rPr lang="en-US" sz="1400" dirty="0">
                <a:solidFill>
                  <a:schemeClr val="bg1"/>
                </a:solidFill>
              </a:rPr>
              <a:t>No distribution/likelihood assumption</a:t>
            </a:r>
          </a:p>
          <a:p>
            <a:pPr lvl="1"/>
            <a:r>
              <a:rPr lang="en-US" sz="1400" i="1" dirty="0">
                <a:solidFill>
                  <a:schemeClr val="bg1"/>
                </a:solidFill>
              </a:rPr>
              <a:t>Wald hypothesis tests</a:t>
            </a:r>
          </a:p>
          <a:p>
            <a:pPr marL="0" indent="0">
              <a:buNone/>
            </a:pPr>
            <a:endParaRPr lang="en-US" sz="1200" i="1" dirty="0">
              <a:solidFill>
                <a:schemeClr val="bg1"/>
              </a:solidFill>
            </a:endParaRPr>
          </a:p>
        </p:txBody>
      </p:sp>
      <p:sp>
        <p:nvSpPr>
          <p:cNvPr id="14" name="TextBox 13">
            <a:extLst>
              <a:ext uri="{FF2B5EF4-FFF2-40B4-BE49-F238E27FC236}">
                <a16:creationId xmlns:a16="http://schemas.microsoft.com/office/drawing/2014/main" id="{3C7FFA10-79B2-4A80-9476-CAAD1CDEE5FC}"/>
              </a:ext>
            </a:extLst>
          </p:cNvPr>
          <p:cNvSpPr txBox="1"/>
          <p:nvPr/>
        </p:nvSpPr>
        <p:spPr>
          <a:xfrm>
            <a:off x="75334" y="843758"/>
            <a:ext cx="3382342" cy="738664"/>
          </a:xfrm>
          <a:prstGeom prst="rect">
            <a:avLst/>
          </a:prstGeom>
          <a:noFill/>
          <a:ln w="19050">
            <a:solidFill>
              <a:schemeClr val="lt1">
                <a:hueOff val="0"/>
                <a:satOff val="0"/>
                <a:lumOff val="0"/>
              </a:schemeClr>
            </a:solidFill>
          </a:ln>
        </p:spPr>
        <p:txBody>
          <a:bodyPr wrap="square">
            <a:spAutoFit/>
          </a:bodyPr>
          <a:lstStyle/>
          <a:p>
            <a:pPr algn="ctr"/>
            <a:r>
              <a:rPr lang="en-US" sz="2100" dirty="0">
                <a:solidFill>
                  <a:schemeClr val="bg1"/>
                </a:solidFill>
              </a:rPr>
              <a:t>Generalized Estimating Equations (GEEs)</a:t>
            </a:r>
          </a:p>
        </p:txBody>
      </p:sp>
      <p:pic>
        <p:nvPicPr>
          <p:cNvPr id="43" name="Content Placeholder 4">
            <a:extLst>
              <a:ext uri="{FF2B5EF4-FFF2-40B4-BE49-F238E27FC236}">
                <a16:creationId xmlns:a16="http://schemas.microsoft.com/office/drawing/2014/main" id="{4D96A0A4-211B-4DD4-862C-D745208F2BE5}"/>
              </a:ext>
            </a:extLst>
          </p:cNvPr>
          <p:cNvPicPr>
            <a:picLocks noChangeAspect="1"/>
          </p:cNvPicPr>
          <p:nvPr/>
        </p:nvPicPr>
        <p:blipFill rotWithShape="1">
          <a:blip r:embed="rId3"/>
          <a:srcRect l="37264" t="48559" r="11867" b="1676"/>
          <a:stretch/>
        </p:blipFill>
        <p:spPr>
          <a:xfrm>
            <a:off x="5222309" y="3277786"/>
            <a:ext cx="2700413" cy="1191127"/>
          </a:xfrm>
          <a:prstGeom prst="rect">
            <a:avLst/>
          </a:prstGeom>
        </p:spPr>
      </p:pic>
      <p:sp>
        <p:nvSpPr>
          <p:cNvPr id="44" name="TextBox 43">
            <a:extLst>
              <a:ext uri="{FF2B5EF4-FFF2-40B4-BE49-F238E27FC236}">
                <a16:creationId xmlns:a16="http://schemas.microsoft.com/office/drawing/2014/main" id="{154439C5-B8E8-4A0F-A749-0B92AAC32B30}"/>
              </a:ext>
            </a:extLst>
          </p:cNvPr>
          <p:cNvSpPr txBox="1"/>
          <p:nvPr/>
        </p:nvSpPr>
        <p:spPr>
          <a:xfrm>
            <a:off x="3845888" y="1010146"/>
            <a:ext cx="5222778" cy="1631216"/>
          </a:xfrm>
          <a:prstGeom prst="rect">
            <a:avLst/>
          </a:prstGeom>
          <a:noFill/>
        </p:spPr>
        <p:txBody>
          <a:bodyPr wrap="square" rtlCol="0">
            <a:spAutoFit/>
          </a:bodyPr>
          <a:lstStyle/>
          <a:p>
            <a:r>
              <a:rPr lang="en-US" sz="2000" b="1" dirty="0"/>
              <a:t>First-order Auto Regressive/AR(1) correlation structure:</a:t>
            </a:r>
          </a:p>
          <a:p>
            <a:endParaRPr lang="en-US" sz="2000" dirty="0"/>
          </a:p>
          <a:p>
            <a:r>
              <a:rPr lang="en-US" sz="2000" dirty="0"/>
              <a:t>Correlation among responses within clusters (infants) decays exponentially with time</a:t>
            </a:r>
          </a:p>
        </p:txBody>
      </p:sp>
      <p:sp>
        <p:nvSpPr>
          <p:cNvPr id="45" name="TextBox 44">
            <a:extLst>
              <a:ext uri="{FF2B5EF4-FFF2-40B4-BE49-F238E27FC236}">
                <a16:creationId xmlns:a16="http://schemas.microsoft.com/office/drawing/2014/main" id="{6015E1BE-8E97-408F-9BCF-2A58D53DA335}"/>
              </a:ext>
            </a:extLst>
          </p:cNvPr>
          <p:cNvSpPr txBox="1"/>
          <p:nvPr/>
        </p:nvSpPr>
        <p:spPr>
          <a:xfrm>
            <a:off x="5164555" y="2868038"/>
            <a:ext cx="750770" cy="276999"/>
          </a:xfrm>
          <a:prstGeom prst="rect">
            <a:avLst/>
          </a:prstGeom>
          <a:noFill/>
        </p:spPr>
        <p:txBody>
          <a:bodyPr wrap="square" rtlCol="0">
            <a:spAutoFit/>
          </a:bodyPr>
          <a:lstStyle/>
          <a:p>
            <a:r>
              <a:rPr lang="en-US" sz="1200" dirty="0"/>
              <a:t>Time 0</a:t>
            </a:r>
          </a:p>
        </p:txBody>
      </p:sp>
      <p:cxnSp>
        <p:nvCxnSpPr>
          <p:cNvPr id="46" name="Straight Connector 45">
            <a:extLst>
              <a:ext uri="{FF2B5EF4-FFF2-40B4-BE49-F238E27FC236}">
                <a16:creationId xmlns:a16="http://schemas.microsoft.com/office/drawing/2014/main" id="{0A0BF43E-9F8E-4371-AC6F-5555748198A3}"/>
              </a:ext>
            </a:extLst>
          </p:cNvPr>
          <p:cNvCxnSpPr>
            <a:cxnSpLocks/>
          </p:cNvCxnSpPr>
          <p:nvPr/>
        </p:nvCxnSpPr>
        <p:spPr>
          <a:xfrm>
            <a:off x="5164555" y="2931276"/>
            <a:ext cx="0" cy="1537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C934B6C-9CFA-4924-9C08-9D80A9FDC486}"/>
              </a:ext>
            </a:extLst>
          </p:cNvPr>
          <p:cNvCxnSpPr>
            <a:cxnSpLocks/>
          </p:cNvCxnSpPr>
          <p:nvPr/>
        </p:nvCxnSpPr>
        <p:spPr>
          <a:xfrm flipH="1">
            <a:off x="4471539" y="3191159"/>
            <a:ext cx="36276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31C9C5F-ACF9-456A-88A1-9F184978147D}"/>
              </a:ext>
            </a:extLst>
          </p:cNvPr>
          <p:cNvSpPr txBox="1"/>
          <p:nvPr/>
        </p:nvSpPr>
        <p:spPr>
          <a:xfrm>
            <a:off x="5838250" y="2868038"/>
            <a:ext cx="750770" cy="276999"/>
          </a:xfrm>
          <a:prstGeom prst="rect">
            <a:avLst/>
          </a:prstGeom>
          <a:noFill/>
        </p:spPr>
        <p:txBody>
          <a:bodyPr wrap="square" rtlCol="0">
            <a:spAutoFit/>
          </a:bodyPr>
          <a:lstStyle/>
          <a:p>
            <a:r>
              <a:rPr lang="en-US" sz="1200" dirty="0"/>
              <a:t>Time 1</a:t>
            </a:r>
          </a:p>
        </p:txBody>
      </p:sp>
      <p:sp>
        <p:nvSpPr>
          <p:cNvPr id="49" name="TextBox 48">
            <a:extLst>
              <a:ext uri="{FF2B5EF4-FFF2-40B4-BE49-F238E27FC236}">
                <a16:creationId xmlns:a16="http://schemas.microsoft.com/office/drawing/2014/main" id="{111EEFDB-2CD9-4E46-BC32-592CEAF26D27}"/>
              </a:ext>
            </a:extLst>
          </p:cNvPr>
          <p:cNvSpPr txBox="1"/>
          <p:nvPr/>
        </p:nvSpPr>
        <p:spPr>
          <a:xfrm>
            <a:off x="6540292" y="2868038"/>
            <a:ext cx="750770" cy="276999"/>
          </a:xfrm>
          <a:prstGeom prst="rect">
            <a:avLst/>
          </a:prstGeom>
          <a:noFill/>
        </p:spPr>
        <p:txBody>
          <a:bodyPr wrap="square" rtlCol="0">
            <a:spAutoFit/>
          </a:bodyPr>
          <a:lstStyle/>
          <a:p>
            <a:r>
              <a:rPr lang="en-US" sz="1200" dirty="0"/>
              <a:t>Time 2</a:t>
            </a:r>
          </a:p>
        </p:txBody>
      </p:sp>
      <p:sp>
        <p:nvSpPr>
          <p:cNvPr id="50" name="TextBox 49">
            <a:extLst>
              <a:ext uri="{FF2B5EF4-FFF2-40B4-BE49-F238E27FC236}">
                <a16:creationId xmlns:a16="http://schemas.microsoft.com/office/drawing/2014/main" id="{184A0031-C1DF-41C0-9B86-D698ADD1EBBF}"/>
              </a:ext>
            </a:extLst>
          </p:cNvPr>
          <p:cNvSpPr txBox="1"/>
          <p:nvPr/>
        </p:nvSpPr>
        <p:spPr>
          <a:xfrm>
            <a:off x="7291062" y="2868038"/>
            <a:ext cx="750770" cy="276999"/>
          </a:xfrm>
          <a:prstGeom prst="rect">
            <a:avLst/>
          </a:prstGeom>
          <a:noFill/>
        </p:spPr>
        <p:txBody>
          <a:bodyPr wrap="square" rtlCol="0">
            <a:spAutoFit/>
          </a:bodyPr>
          <a:lstStyle/>
          <a:p>
            <a:r>
              <a:rPr lang="en-US" sz="1200" dirty="0"/>
              <a:t>Time 3</a:t>
            </a:r>
          </a:p>
        </p:txBody>
      </p:sp>
      <p:sp>
        <p:nvSpPr>
          <p:cNvPr id="51" name="TextBox 50">
            <a:extLst>
              <a:ext uri="{FF2B5EF4-FFF2-40B4-BE49-F238E27FC236}">
                <a16:creationId xmlns:a16="http://schemas.microsoft.com/office/drawing/2014/main" id="{CCC9FC35-05B6-4379-AB7F-12E68DDE2198}"/>
              </a:ext>
            </a:extLst>
          </p:cNvPr>
          <p:cNvSpPr txBox="1"/>
          <p:nvPr/>
        </p:nvSpPr>
        <p:spPr>
          <a:xfrm>
            <a:off x="4442662" y="3220034"/>
            <a:ext cx="750770" cy="276999"/>
          </a:xfrm>
          <a:prstGeom prst="rect">
            <a:avLst/>
          </a:prstGeom>
          <a:noFill/>
        </p:spPr>
        <p:txBody>
          <a:bodyPr wrap="square" rtlCol="0">
            <a:spAutoFit/>
          </a:bodyPr>
          <a:lstStyle/>
          <a:p>
            <a:r>
              <a:rPr lang="en-US" sz="1200" dirty="0"/>
              <a:t>Time 0</a:t>
            </a:r>
          </a:p>
        </p:txBody>
      </p:sp>
      <p:sp>
        <p:nvSpPr>
          <p:cNvPr id="52" name="TextBox 51">
            <a:extLst>
              <a:ext uri="{FF2B5EF4-FFF2-40B4-BE49-F238E27FC236}">
                <a16:creationId xmlns:a16="http://schemas.microsoft.com/office/drawing/2014/main" id="{0EB9EE34-8A7C-4960-8419-5A04C25D1852}"/>
              </a:ext>
            </a:extLst>
          </p:cNvPr>
          <p:cNvSpPr txBox="1"/>
          <p:nvPr/>
        </p:nvSpPr>
        <p:spPr>
          <a:xfrm>
            <a:off x="4442661" y="3537189"/>
            <a:ext cx="750770" cy="276999"/>
          </a:xfrm>
          <a:prstGeom prst="rect">
            <a:avLst/>
          </a:prstGeom>
          <a:noFill/>
        </p:spPr>
        <p:txBody>
          <a:bodyPr wrap="square" rtlCol="0">
            <a:spAutoFit/>
          </a:bodyPr>
          <a:lstStyle/>
          <a:p>
            <a:r>
              <a:rPr lang="en-US" sz="1200" dirty="0"/>
              <a:t>Time 1</a:t>
            </a:r>
          </a:p>
        </p:txBody>
      </p:sp>
      <p:sp>
        <p:nvSpPr>
          <p:cNvPr id="53" name="TextBox 52">
            <a:extLst>
              <a:ext uri="{FF2B5EF4-FFF2-40B4-BE49-F238E27FC236}">
                <a16:creationId xmlns:a16="http://schemas.microsoft.com/office/drawing/2014/main" id="{D0E91221-A4F2-44F9-B356-09ED62D84D48}"/>
              </a:ext>
            </a:extLst>
          </p:cNvPr>
          <p:cNvSpPr txBox="1"/>
          <p:nvPr/>
        </p:nvSpPr>
        <p:spPr>
          <a:xfrm>
            <a:off x="4457100" y="3854344"/>
            <a:ext cx="750770" cy="276999"/>
          </a:xfrm>
          <a:prstGeom prst="rect">
            <a:avLst/>
          </a:prstGeom>
          <a:noFill/>
        </p:spPr>
        <p:txBody>
          <a:bodyPr wrap="square" rtlCol="0">
            <a:spAutoFit/>
          </a:bodyPr>
          <a:lstStyle/>
          <a:p>
            <a:r>
              <a:rPr lang="en-US" sz="1200" dirty="0"/>
              <a:t>Time 2</a:t>
            </a:r>
          </a:p>
        </p:txBody>
      </p:sp>
      <p:sp>
        <p:nvSpPr>
          <p:cNvPr id="54" name="TextBox 53">
            <a:extLst>
              <a:ext uri="{FF2B5EF4-FFF2-40B4-BE49-F238E27FC236}">
                <a16:creationId xmlns:a16="http://schemas.microsoft.com/office/drawing/2014/main" id="{C9B5B618-DA89-4EAA-9BD2-0859629DB239}"/>
              </a:ext>
            </a:extLst>
          </p:cNvPr>
          <p:cNvSpPr txBox="1"/>
          <p:nvPr/>
        </p:nvSpPr>
        <p:spPr>
          <a:xfrm>
            <a:off x="4471539" y="4171499"/>
            <a:ext cx="750770" cy="276999"/>
          </a:xfrm>
          <a:prstGeom prst="rect">
            <a:avLst/>
          </a:prstGeom>
          <a:noFill/>
        </p:spPr>
        <p:txBody>
          <a:bodyPr wrap="square" rtlCol="0">
            <a:spAutoFit/>
          </a:bodyPr>
          <a:lstStyle/>
          <a:p>
            <a:r>
              <a:rPr lang="en-US" sz="1200" dirty="0"/>
              <a:t>Time 3</a:t>
            </a:r>
          </a:p>
        </p:txBody>
      </p:sp>
      <p:sp>
        <p:nvSpPr>
          <p:cNvPr id="2" name="Slide Number Placeholder 1">
            <a:extLst>
              <a:ext uri="{FF2B5EF4-FFF2-40B4-BE49-F238E27FC236}">
                <a16:creationId xmlns:a16="http://schemas.microsoft.com/office/drawing/2014/main" id="{50CEC85B-85EA-4B93-A262-A71D4C63FF62}"/>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60</a:t>
            </a:fld>
            <a:endParaRPr lang="en-US" dirty="0"/>
          </a:p>
        </p:txBody>
      </p:sp>
    </p:spTree>
    <p:extLst>
      <p:ext uri="{BB962C8B-B14F-4D97-AF65-F5344CB8AC3E}">
        <p14:creationId xmlns:p14="http://schemas.microsoft.com/office/powerpoint/2010/main" val="2604775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ED0755-D322-EB47-ACDA-04A5B5E5A27E}"/>
              </a:ext>
            </a:extLst>
          </p:cNvPr>
          <p:cNvPicPr>
            <a:picLocks noChangeAspect="1"/>
          </p:cNvPicPr>
          <p:nvPr/>
        </p:nvPicPr>
        <p:blipFill>
          <a:blip r:embed="rId2"/>
          <a:stretch>
            <a:fillRect/>
          </a:stretch>
        </p:blipFill>
        <p:spPr>
          <a:xfrm>
            <a:off x="7523984" y="2658580"/>
            <a:ext cx="1438657" cy="1438657"/>
          </a:xfrm>
          <a:prstGeom prst="rect">
            <a:avLst/>
          </a:prstGeom>
        </p:spPr>
      </p:pic>
      <p:sp>
        <p:nvSpPr>
          <p:cNvPr id="2" name="Title 1">
            <a:extLst>
              <a:ext uri="{FF2B5EF4-FFF2-40B4-BE49-F238E27FC236}">
                <a16:creationId xmlns:a16="http://schemas.microsoft.com/office/drawing/2014/main" id="{4ECFCCEA-D85C-4440-8CC0-832A5E84894A}"/>
              </a:ext>
            </a:extLst>
          </p:cNvPr>
          <p:cNvSpPr>
            <a:spLocks noGrp="1"/>
          </p:cNvSpPr>
          <p:nvPr>
            <p:ph type="title"/>
          </p:nvPr>
        </p:nvSpPr>
        <p:spPr>
          <a:xfrm>
            <a:off x="1959591" y="-100473"/>
            <a:ext cx="6946071" cy="891540"/>
          </a:xfrm>
        </p:spPr>
        <p:txBody>
          <a:bodyPr/>
          <a:lstStyle/>
          <a:p>
            <a:r>
              <a:rPr lang="en-US" dirty="0"/>
              <a:t>GEE Models for Microbiome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DDFAD-F379-784E-9E5B-CEB6B8EA7012}"/>
                  </a:ext>
                </a:extLst>
              </p:cNvPr>
              <p:cNvSpPr>
                <a:spLocks noGrp="1"/>
              </p:cNvSpPr>
              <p:nvPr>
                <p:ph idx="1"/>
              </p:nvPr>
            </p:nvSpPr>
            <p:spPr>
              <a:xfrm>
                <a:off x="407385" y="970016"/>
                <a:ext cx="5495539" cy="4101613"/>
              </a:xfrm>
            </p:spPr>
            <p:txBody>
              <a:bodyPr>
                <a:normAutofit fontScale="77500" lnSpcReduction="20000"/>
              </a:bodyPr>
              <a:lstStyle/>
              <a:p>
                <a:r>
                  <a:rPr lang="en-US" dirty="0"/>
                  <a:t>Over-dispersed, zero-inflated, high dimensional, compositional data </a:t>
                </a:r>
              </a:p>
              <a:p>
                <a:r>
                  <a:rPr lang="en-US" dirty="0"/>
                  <a:t>For example, model for Batch effects: </a:t>
                </a:r>
                <a:endParaRPr lang="en-US" dirty="0">
                  <a:cs typeface="Arial" panose="020B0604020202020204" pitchFamily="34" charset="0"/>
                </a:endParaRPr>
              </a:p>
              <a:p>
                <a:pPr marL="0" indent="0" algn="ctr">
                  <a:buNone/>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𝑌</m:t>
                        </m:r>
                      </m:e>
                      <m:sub>
                        <m:r>
                          <a:rPr lang="en-US" i="1">
                            <a:latin typeface="Cambria Math" panose="02040503050406030204" pitchFamily="18" charset="0"/>
                            <a:ea typeface="MS ??"/>
                            <a:cs typeface="Arial" panose="020B0604020202020204" pitchFamily="34" charset="0"/>
                          </a:rPr>
                          <m:t>𝑖𝑗𝑔</m:t>
                        </m:r>
                      </m:sub>
                    </m:sSub>
                    <m:r>
                      <a:rPr lang="en-US" i="1">
                        <a:latin typeface="Cambria Math" panose="02040503050406030204" pitchFamily="18" charset="0"/>
                        <a:ea typeface="MS ??"/>
                        <a:cs typeface="Arial" panose="020B0604020202020204" pitchFamily="34" charset="0"/>
                      </a:rPr>
                      <m:t>~</m:t>
                    </m:r>
                    <m:r>
                      <a:rPr lang="en-US" i="1">
                        <a:latin typeface="Cambria Math" panose="02040503050406030204" pitchFamily="18" charset="0"/>
                        <a:ea typeface="MS ??"/>
                        <a:cs typeface="Arial" panose="020B0604020202020204" pitchFamily="34" charset="0"/>
                      </a:rPr>
                      <m:t>𝑁𝐵</m:t>
                    </m:r>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𝜙</m:t>
                        </m:r>
                      </m:e>
                      <m:sub>
                        <m:r>
                          <a:rPr lang="en-US" i="1">
                            <a:latin typeface="Cambria Math" panose="02040503050406030204" pitchFamily="18" charset="0"/>
                            <a:ea typeface="MS ??"/>
                            <a:cs typeface="Arial" panose="020B0604020202020204" pitchFamily="34" charset="0"/>
                          </a:rPr>
                          <m:t>𝑖𝑔</m:t>
                        </m:r>
                      </m:sub>
                    </m:sSub>
                    <m:r>
                      <a:rPr lang="en-US" i="1">
                        <a:latin typeface="Cambria Math" panose="02040503050406030204" pitchFamily="18" charset="0"/>
                        <a:ea typeface="MS ??"/>
                        <a:cs typeface="Arial" panose="020B0604020202020204" pitchFamily="34" charset="0"/>
                      </a:rPr>
                      <m:t>)</m:t>
                    </m:r>
                  </m:oMath>
                </a14:m>
                <a:r>
                  <a:rPr lang="en-US" dirty="0">
                    <a:latin typeface="Arial" panose="020B0604020202020204" pitchFamily="34" charset="0"/>
                    <a:ea typeface="MS ??"/>
                  </a:rPr>
                  <a:t> </a:t>
                </a:r>
              </a:p>
              <a:p>
                <a:pPr marL="0" indent="0" algn="ctr">
                  <a:buNone/>
                </a:pPr>
                <a:endParaRPr lang="en-US" i="1" dirty="0">
                  <a:latin typeface="Cambria Math" panose="02040503050406030204" pitchFamily="18" charset="0"/>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ea typeface="MS ??"/>
                              <a:cs typeface="Arial" panose="020B0604020202020204" pitchFamily="34" charset="0"/>
                            </a:rPr>
                            <m:t>log</m:t>
                          </m:r>
                        </m:fName>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𝑖𝑗𝑔</m:t>
                              </m:r>
                            </m:sub>
                          </m:sSub>
                        </m:e>
                      </m:func>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𝛼</m:t>
                          </m:r>
                        </m:e>
                        <m:sub>
                          <m:r>
                            <a:rPr lang="en-US" i="1">
                              <a:latin typeface="Cambria Math" panose="02040503050406030204" pitchFamily="18" charset="0"/>
                              <a:ea typeface="MS ??"/>
                              <a:cs typeface="Arial" panose="020B0604020202020204" pitchFamily="34" charset="0"/>
                            </a:rPr>
                            <m:t>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𝑋</m:t>
                          </m:r>
                        </m:e>
                        <m:sub>
                          <m:r>
                            <a:rPr lang="en-US" i="1">
                              <a:latin typeface="Cambria Math" panose="02040503050406030204" pitchFamily="18" charset="0"/>
                              <a:ea typeface="MS ??"/>
                              <a:cs typeface="Arial" panose="020B0604020202020204" pitchFamily="34" charset="0"/>
                            </a:rPr>
                            <m:t>𝑗</m:t>
                          </m:r>
                        </m:sub>
                      </m:s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𝛽</m:t>
                          </m:r>
                        </m:e>
                        <m:sub>
                          <m:r>
                            <a:rPr lang="en-US" i="1">
                              <a:latin typeface="Cambria Math" panose="02040503050406030204" pitchFamily="18" charset="0"/>
                              <a:ea typeface="MS ??"/>
                              <a:cs typeface="Arial" panose="020B0604020202020204" pitchFamily="34" charset="0"/>
                            </a:rPr>
                            <m:t>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𝛾</m:t>
                          </m:r>
                        </m:e>
                        <m:sub>
                          <m:r>
                            <a:rPr lang="en-US" i="1">
                              <a:latin typeface="Cambria Math" panose="02040503050406030204" pitchFamily="18" charset="0"/>
                              <a:ea typeface="MS ??"/>
                              <a:cs typeface="Arial" panose="020B0604020202020204" pitchFamily="34" charset="0"/>
                            </a:rPr>
                            <m:t>𝑖𝑔</m:t>
                          </m:r>
                        </m:sub>
                      </m:sSub>
                      <m:r>
                        <a:rPr lang="en-US" i="1">
                          <a:latin typeface="Cambria Math" panose="02040503050406030204" pitchFamily="18" charset="0"/>
                          <a:ea typeface="MS ??"/>
                          <a:cs typeface="Arial" panose="020B0604020202020204" pitchFamily="34" charset="0"/>
                        </a:rPr>
                        <m:t>+</m:t>
                      </m:r>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ea typeface="MS ??"/>
                              <a:cs typeface="Arial" panose="020B0604020202020204" pitchFamily="34" charset="0"/>
                            </a:rPr>
                            <m:t>log</m:t>
                          </m:r>
                        </m:fName>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𝑁</m:t>
                              </m:r>
                            </m:e>
                            <m:sub>
                              <m:r>
                                <a:rPr lang="en-US" i="1">
                                  <a:latin typeface="Cambria Math" panose="02040503050406030204" pitchFamily="18" charset="0"/>
                                  <a:ea typeface="MS ??"/>
                                  <a:cs typeface="Arial" panose="020B0604020202020204" pitchFamily="34" charset="0"/>
                                </a:rPr>
                                <m:t>𝑗</m:t>
                              </m:r>
                            </m:sub>
                          </m:sSub>
                        </m:e>
                      </m:func>
                    </m:oMath>
                  </m:oMathPara>
                </a14:m>
                <a:endParaRPr lang="en-US" dirty="0">
                  <a:latin typeface="Arial" panose="020B0604020202020204" pitchFamily="34" charset="0"/>
                  <a:ea typeface="MS ??"/>
                </a:endParaRPr>
              </a:p>
              <a:p>
                <a:pPr marL="0" indent="0" algn="ctr">
                  <a:buNone/>
                </a:pPr>
                <a:endParaRPr lang="en-US" dirty="0">
                  <a:latin typeface="Arial" panose="020B0604020202020204" pitchFamily="34" charset="0"/>
                  <a:ea typeface="MS ??"/>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MS ??"/>
                          <a:cs typeface="Arial" panose="020B0604020202020204" pitchFamily="34" charset="0"/>
                        </a:rPr>
                        <m:t>𝑣𝑎𝑟</m:t>
                      </m:r>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𝑌</m:t>
                              </m:r>
                            </m:e>
                            <m:sub>
                              <m:r>
                                <a:rPr lang="en-US" i="1">
                                  <a:latin typeface="Cambria Math" panose="02040503050406030204" pitchFamily="18" charset="0"/>
                                  <a:ea typeface="MS ??"/>
                                  <a:cs typeface="Arial" panose="020B0604020202020204" pitchFamily="34" charset="0"/>
                                </a:rPr>
                                <m:t>𝑖𝑗𝑔</m:t>
                              </m:r>
                            </m:sub>
                          </m:sSub>
                        </m:e>
                      </m:d>
                      <m:r>
                        <a:rPr lang="en-US" i="1">
                          <a:latin typeface="Cambria Math" panose="02040503050406030204" pitchFamily="18" charset="0"/>
                          <a:ea typeface="MS ??"/>
                          <a:cs typeface="Arial" panose="020B0604020202020204" pitchFamily="34" charset="0"/>
                        </a:rPr>
                        <m:t>=</m:t>
                      </m:r>
                      <m:sSubSup>
                        <m:sSubSupPr>
                          <m:ctrlPr>
                            <a:rPr lang="en-US" i="1">
                              <a:latin typeface="Cambria Math" panose="02040503050406030204" pitchFamily="18" charset="0"/>
                              <a:ea typeface="MS Mincho" panose="02020609040205080304" pitchFamily="49" charset="-128"/>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up>
                          <m:r>
                            <a:rPr lang="en-US" i="1">
                              <a:latin typeface="Cambria Math" panose="02040503050406030204" pitchFamily="18" charset="0"/>
                              <a:ea typeface="MS ??"/>
                              <a:cs typeface="Arial" panose="020B0604020202020204" pitchFamily="34" charset="0"/>
                            </a:rPr>
                            <m:t>1/2</m:t>
                          </m:r>
                        </m:sup>
                      </m:sSubSup>
                      <m:sSub>
                        <m:sSubPr>
                          <m:ctrlPr>
                            <a:rPr lang="en-US" i="1">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𝑅</m:t>
                          </m:r>
                        </m:e>
                        <m:sub>
                          <m:r>
                            <a:rPr lang="en-US" i="1">
                              <a:latin typeface="Cambria Math" panose="02040503050406030204" pitchFamily="18" charset="0"/>
                              <a:ea typeface="MS ??"/>
                              <a:cs typeface="Arial" panose="020B0604020202020204" pitchFamily="34" charset="0"/>
                            </a:rPr>
                            <m:t>𝑚</m:t>
                          </m:r>
                        </m:sub>
                      </m:sSub>
                      <m:sSubSup>
                        <m:sSubSupPr>
                          <m:ctrlPr>
                            <a:rPr lang="en-US" i="1">
                              <a:latin typeface="Cambria Math" panose="02040503050406030204" pitchFamily="18" charset="0"/>
                              <a:ea typeface="MS Mincho" panose="02020609040205080304" pitchFamily="49" charset="-128"/>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up>
                          <m:r>
                            <a:rPr lang="en-US" i="1">
                              <a:latin typeface="Cambria Math" panose="02040503050406030204" pitchFamily="18" charset="0"/>
                              <a:ea typeface="MS ??"/>
                              <a:cs typeface="Arial" panose="020B0604020202020204" pitchFamily="34" charset="0"/>
                            </a:rPr>
                            <m:t>1/2</m:t>
                          </m:r>
                        </m:sup>
                      </m:sSubSup>
                    </m:oMath>
                  </m:oMathPara>
                </a14:m>
                <a:endParaRPr lang="en-US" i="1" dirty="0">
                  <a:latin typeface="Cambria Math" panose="02040503050406030204" pitchFamily="18" charset="0"/>
                  <a:ea typeface="MS ??"/>
                  <a:cs typeface="Arial" panose="020B0604020202020204" pitchFamily="34" charset="0"/>
                </a:endParaRPr>
              </a:p>
              <a:p>
                <a:pPr marL="0" indent="0" algn="ctr">
                  <a:buNone/>
                </a:pPr>
                <a:endParaRPr lang="en-US" i="1" dirty="0">
                  <a:latin typeface="Cambria Math" panose="02040503050406030204" pitchFamily="18" charset="0"/>
                  <a:ea typeface="MS ??"/>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𝑑𝑖𝑎𝑔</m:t>
                          </m:r>
                        </m:e>
                        <m:sub>
                          <m:r>
                            <a:rPr lang="en-US" i="1">
                              <a:latin typeface="Cambria Math" panose="02040503050406030204" pitchFamily="18" charset="0"/>
                              <a:ea typeface="MS ??"/>
                              <a:cs typeface="Arial" panose="020B0604020202020204" pitchFamily="34" charset="0"/>
                            </a:rPr>
                            <m:t>𝑚</m:t>
                          </m:r>
                        </m:sub>
                      </m:sSub>
                      <m:d>
                        <m:dPr>
                          <m:ctrlPr>
                            <a:rPr lang="en-US" i="1">
                              <a:latin typeface="Cambria Math" panose="02040503050406030204" pitchFamily="18" charset="0"/>
                              <a:ea typeface="MS ??"/>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𝑖𝑗𝑚</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𝜙</m:t>
                              </m:r>
                            </m:e>
                            <m:sub>
                              <m:r>
                                <a:rPr lang="en-US" i="1">
                                  <a:latin typeface="Cambria Math" panose="02040503050406030204" pitchFamily="18" charset="0"/>
                                  <a:ea typeface="MS ??"/>
                                  <a:cs typeface="Arial" panose="020B0604020202020204" pitchFamily="34" charset="0"/>
                                </a:rPr>
                                <m:t>𝑖𝑚</m:t>
                              </m:r>
                            </m:sub>
                          </m:sSub>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𝑖𝑗𝑚</m:t>
                              </m:r>
                            </m:sub>
                            <m:sup>
                              <m:r>
                                <a:rPr lang="en-US" i="1">
                                  <a:latin typeface="Cambria Math" panose="02040503050406030204" pitchFamily="18" charset="0"/>
                                  <a:ea typeface="MS ??"/>
                                  <a:cs typeface="Arial" panose="020B0604020202020204" pitchFamily="34" charset="0"/>
                                </a:rPr>
                                <m:t>2</m:t>
                              </m:r>
                            </m:sup>
                          </m:sSubSup>
                        </m:e>
                      </m:d>
                    </m:oMath>
                  </m:oMathPara>
                </a14:m>
                <a:endParaRPr lang="en-US" dirty="0">
                  <a:latin typeface="Arial" panose="020B0604020202020204" pitchFamily="34" charset="0"/>
                  <a:ea typeface="MS ??"/>
                  <a:cs typeface="Arial" panose="020B0604020202020204" pitchFamily="34" charset="0"/>
                </a:endParaRPr>
              </a:p>
              <a:p>
                <a:pPr marL="0" indent="0" algn="ctr">
                  <a:buNone/>
                </a:pPr>
                <a:endParaRPr lang="en-US" dirty="0">
                  <a:latin typeface="Arial" panose="020B0604020202020204" pitchFamily="34" charset="0"/>
                  <a:ea typeface="MS ??"/>
                  <a:cs typeface="Arial" panose="020B0604020202020204" pitchFamily="34" charset="0"/>
                </a:endParaRPr>
              </a:p>
              <a:p>
                <a:pPr marL="0" indent="0" algn="ctr">
                  <a:buNone/>
                </a:pPr>
                <a:r>
                  <a:rPr lang="en-US" i="1" dirty="0"/>
                  <a:t>R</a:t>
                </a:r>
                <a:r>
                  <a:rPr lang="en-US" i="1" baseline="-25000" dirty="0"/>
                  <a:t>m</a:t>
                </a:r>
                <a:r>
                  <a:rPr lang="en-US" dirty="0"/>
                  <a:t>  describes compositional nature</a:t>
                </a:r>
                <a:r>
                  <a:rPr lang="en-US" dirty="0">
                    <a:latin typeface="Arial" panose="020B0604020202020204" pitchFamily="34" charset="0"/>
                    <a:ea typeface="MS ??"/>
                  </a:rPr>
                  <a:t> </a:t>
                </a:r>
              </a:p>
              <a:p>
                <a:endParaRPr lang="en-US" dirty="0"/>
              </a:p>
              <a:p>
                <a:r>
                  <a:rPr lang="en-US" dirty="0"/>
                  <a:t>Methods and tools for longitudinal microbiome data </a:t>
                </a:r>
              </a:p>
              <a:p>
                <a:pPr algn="ct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6BDDFAD-F379-784E-9E5B-CEB6B8EA7012}"/>
                  </a:ext>
                </a:extLst>
              </p:cNvPr>
              <p:cNvSpPr>
                <a:spLocks noGrp="1" noRot="1" noChangeAspect="1" noMove="1" noResize="1" noEditPoints="1" noAdjustHandles="1" noChangeArrowheads="1" noChangeShapeType="1" noTextEdit="1"/>
              </p:cNvSpPr>
              <p:nvPr>
                <p:ph idx="1"/>
              </p:nvPr>
            </p:nvSpPr>
            <p:spPr>
              <a:xfrm>
                <a:off x="407385" y="970016"/>
                <a:ext cx="5495539" cy="4101613"/>
              </a:xfrm>
              <a:blipFill>
                <a:blip r:embed="rId3"/>
                <a:stretch>
                  <a:fillRect l="-693" t="-2160" r="-6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22A5954-C8D4-044B-BF99-58EC292C43BA}"/>
              </a:ext>
            </a:extLst>
          </p:cNvPr>
          <p:cNvSpPr txBox="1"/>
          <p:nvPr/>
        </p:nvSpPr>
        <p:spPr>
          <a:xfrm>
            <a:off x="7574699" y="2766907"/>
            <a:ext cx="1337226" cy="253916"/>
          </a:xfrm>
          <a:prstGeom prst="rect">
            <a:avLst/>
          </a:prstGeom>
          <a:noFill/>
        </p:spPr>
        <p:txBody>
          <a:bodyPr wrap="none" rtlCol="0">
            <a:spAutoFit/>
          </a:bodyPr>
          <a:lstStyle/>
          <a:p>
            <a:r>
              <a:rPr lang="en-US" sz="1050" b="1" dirty="0"/>
              <a:t>Brie Odom-Mabey</a:t>
            </a:r>
          </a:p>
        </p:txBody>
      </p:sp>
      <p:pic>
        <p:nvPicPr>
          <p:cNvPr id="5" name="Picture 4">
            <a:extLst>
              <a:ext uri="{FF2B5EF4-FFF2-40B4-BE49-F238E27FC236}">
                <a16:creationId xmlns:a16="http://schemas.microsoft.com/office/drawing/2014/main" id="{927EE48F-C43D-CB47-AB61-D018AB7403FE}"/>
              </a:ext>
            </a:extLst>
          </p:cNvPr>
          <p:cNvPicPr>
            <a:picLocks noChangeAspect="1"/>
          </p:cNvPicPr>
          <p:nvPr/>
        </p:nvPicPr>
        <p:blipFill>
          <a:blip r:embed="rId4"/>
          <a:stretch>
            <a:fillRect/>
          </a:stretch>
        </p:blipFill>
        <p:spPr>
          <a:xfrm>
            <a:off x="7557512" y="1406849"/>
            <a:ext cx="1371600" cy="1371600"/>
          </a:xfrm>
          <a:prstGeom prst="rect">
            <a:avLst/>
          </a:prstGeom>
        </p:spPr>
      </p:pic>
      <p:sp>
        <p:nvSpPr>
          <p:cNvPr id="7" name="TextBox 6">
            <a:extLst>
              <a:ext uri="{FF2B5EF4-FFF2-40B4-BE49-F238E27FC236}">
                <a16:creationId xmlns:a16="http://schemas.microsoft.com/office/drawing/2014/main" id="{350D0A37-10D7-DE4D-A549-34D57660F4B2}"/>
              </a:ext>
            </a:extLst>
          </p:cNvPr>
          <p:cNvSpPr txBox="1"/>
          <p:nvPr/>
        </p:nvSpPr>
        <p:spPr>
          <a:xfrm>
            <a:off x="7629261" y="4077083"/>
            <a:ext cx="1316322" cy="307777"/>
          </a:xfrm>
          <a:prstGeom prst="rect">
            <a:avLst/>
          </a:prstGeom>
          <a:noFill/>
        </p:spPr>
        <p:txBody>
          <a:bodyPr wrap="none" rtlCol="0">
            <a:spAutoFit/>
          </a:bodyPr>
          <a:lstStyle/>
          <a:p>
            <a:r>
              <a:rPr lang="en-US" sz="1400" dirty="0"/>
              <a:t>Lucas Schiffer</a:t>
            </a:r>
          </a:p>
        </p:txBody>
      </p:sp>
      <p:pic>
        <p:nvPicPr>
          <p:cNvPr id="9" name="Picture 8">
            <a:extLst>
              <a:ext uri="{FF2B5EF4-FFF2-40B4-BE49-F238E27FC236}">
                <a16:creationId xmlns:a16="http://schemas.microsoft.com/office/drawing/2014/main" id="{97ED66A4-2E1C-D243-8573-53520D6CEC88}"/>
              </a:ext>
            </a:extLst>
          </p:cNvPr>
          <p:cNvPicPr>
            <a:picLocks noChangeAspect="1"/>
          </p:cNvPicPr>
          <p:nvPr/>
        </p:nvPicPr>
        <p:blipFill>
          <a:blip r:embed="rId5"/>
          <a:stretch>
            <a:fillRect/>
          </a:stretch>
        </p:blipFill>
        <p:spPr>
          <a:xfrm>
            <a:off x="6124895" y="2893865"/>
            <a:ext cx="1071852" cy="1226447"/>
          </a:xfrm>
          <a:prstGeom prst="rect">
            <a:avLst/>
          </a:prstGeom>
        </p:spPr>
      </p:pic>
      <p:sp>
        <p:nvSpPr>
          <p:cNvPr id="10" name="TextBox 9">
            <a:extLst>
              <a:ext uri="{FF2B5EF4-FFF2-40B4-BE49-F238E27FC236}">
                <a16:creationId xmlns:a16="http://schemas.microsoft.com/office/drawing/2014/main" id="{2668C69B-220D-A048-8B00-CB0DD0F5FDA5}"/>
              </a:ext>
            </a:extLst>
          </p:cNvPr>
          <p:cNvSpPr txBox="1"/>
          <p:nvPr/>
        </p:nvSpPr>
        <p:spPr>
          <a:xfrm>
            <a:off x="6045512" y="4077083"/>
            <a:ext cx="1159292" cy="307777"/>
          </a:xfrm>
          <a:prstGeom prst="rect">
            <a:avLst/>
          </a:prstGeom>
          <a:noFill/>
        </p:spPr>
        <p:txBody>
          <a:bodyPr wrap="none" rtlCol="0">
            <a:spAutoFit/>
          </a:bodyPr>
          <a:lstStyle/>
          <a:p>
            <a:r>
              <a:rPr lang="en-US" sz="1400" dirty="0"/>
              <a:t>Howard Fan</a:t>
            </a:r>
          </a:p>
        </p:txBody>
      </p:sp>
      <p:pic>
        <p:nvPicPr>
          <p:cNvPr id="11" name="Picture 10">
            <a:extLst>
              <a:ext uri="{FF2B5EF4-FFF2-40B4-BE49-F238E27FC236}">
                <a16:creationId xmlns:a16="http://schemas.microsoft.com/office/drawing/2014/main" id="{115A3A94-2964-BE49-9714-B80214725175}"/>
              </a:ext>
            </a:extLst>
          </p:cNvPr>
          <p:cNvPicPr>
            <a:picLocks noChangeAspect="1"/>
          </p:cNvPicPr>
          <p:nvPr/>
        </p:nvPicPr>
        <p:blipFill>
          <a:blip r:embed="rId6"/>
          <a:stretch>
            <a:fillRect/>
          </a:stretch>
        </p:blipFill>
        <p:spPr>
          <a:xfrm>
            <a:off x="6038551" y="1405479"/>
            <a:ext cx="1263461" cy="1166271"/>
          </a:xfrm>
          <a:prstGeom prst="rect">
            <a:avLst/>
          </a:prstGeom>
        </p:spPr>
      </p:pic>
      <p:sp>
        <p:nvSpPr>
          <p:cNvPr id="12" name="TextBox 11">
            <a:extLst>
              <a:ext uri="{FF2B5EF4-FFF2-40B4-BE49-F238E27FC236}">
                <a16:creationId xmlns:a16="http://schemas.microsoft.com/office/drawing/2014/main" id="{46FBB3FC-AD5B-D84C-BA1F-5F83339D3A0C}"/>
              </a:ext>
            </a:extLst>
          </p:cNvPr>
          <p:cNvSpPr txBox="1"/>
          <p:nvPr/>
        </p:nvSpPr>
        <p:spPr>
          <a:xfrm>
            <a:off x="5998021" y="2558612"/>
            <a:ext cx="1399088" cy="307777"/>
          </a:xfrm>
          <a:prstGeom prst="rect">
            <a:avLst/>
          </a:prstGeom>
          <a:noFill/>
        </p:spPr>
        <p:txBody>
          <a:bodyPr wrap="square" rtlCol="0">
            <a:spAutoFit/>
          </a:bodyPr>
          <a:lstStyle/>
          <a:p>
            <a:r>
              <a:rPr lang="en-US" sz="1400" dirty="0" err="1"/>
              <a:t>Yuqing</a:t>
            </a:r>
            <a:r>
              <a:rPr lang="en-US" sz="1400" dirty="0"/>
              <a:t> Zhang</a:t>
            </a:r>
          </a:p>
        </p:txBody>
      </p:sp>
    </p:spTree>
    <p:extLst>
      <p:ext uri="{BB962C8B-B14F-4D97-AF65-F5344CB8AC3E}">
        <p14:creationId xmlns:p14="http://schemas.microsoft.com/office/powerpoint/2010/main" val="244471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website&#10;&#10;Description automatically generated">
            <a:extLst>
              <a:ext uri="{FF2B5EF4-FFF2-40B4-BE49-F238E27FC236}">
                <a16:creationId xmlns:a16="http://schemas.microsoft.com/office/drawing/2014/main" id="{77471517-96AA-FE57-9D77-ADAB2EDAE7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8176"/>
            <a:ext cx="9148822" cy="4465324"/>
          </a:xfrm>
        </p:spPr>
      </p:pic>
    </p:spTree>
    <p:extLst>
      <p:ext uri="{BB962C8B-B14F-4D97-AF65-F5344CB8AC3E}">
        <p14:creationId xmlns:p14="http://schemas.microsoft.com/office/powerpoint/2010/main" val="3470409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151CD-048E-CA1D-A325-B6945DE11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107" y="0"/>
            <a:ext cx="4047893" cy="5238450"/>
          </a:xfrm>
          <a:prstGeom prst="rect">
            <a:avLst/>
          </a:prstGeom>
        </p:spPr>
      </p:pic>
      <p:pic>
        <p:nvPicPr>
          <p:cNvPr id="6" name="Picture 5" descr="Diagram&#10;&#10;Description automatically generated">
            <a:extLst>
              <a:ext uri="{FF2B5EF4-FFF2-40B4-BE49-F238E27FC236}">
                <a16:creationId xmlns:a16="http://schemas.microsoft.com/office/drawing/2014/main" id="{A45D8951-6FF9-474A-0350-CFAB6729B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35" y="1573619"/>
            <a:ext cx="4917233" cy="3565712"/>
          </a:xfrm>
          <a:prstGeom prst="rect">
            <a:avLst/>
          </a:prstGeom>
        </p:spPr>
      </p:pic>
      <p:pic>
        <p:nvPicPr>
          <p:cNvPr id="10" name="Picture 9" descr="Logo, company name&#10;&#10;Description automatically generated">
            <a:extLst>
              <a:ext uri="{FF2B5EF4-FFF2-40B4-BE49-F238E27FC236}">
                <a16:creationId xmlns:a16="http://schemas.microsoft.com/office/drawing/2014/main" id="{488806A9-889E-5197-08B0-4AD8DFD0F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5096107" cy="1627407"/>
          </a:xfrm>
          <a:prstGeom prst="rect">
            <a:avLst/>
          </a:prstGeom>
        </p:spPr>
      </p:pic>
    </p:spTree>
    <p:extLst>
      <p:ext uri="{BB962C8B-B14F-4D97-AF65-F5344CB8AC3E}">
        <p14:creationId xmlns:p14="http://schemas.microsoft.com/office/powerpoint/2010/main" val="335873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2801985" y="1055747"/>
            <a:ext cx="5519223" cy="3727500"/>
          </a:xfrm>
          <a:prstGeom prst="rect">
            <a:avLst/>
          </a:prstGeom>
          <a:noFill/>
          <a:ln>
            <a:noFill/>
          </a:ln>
        </p:spPr>
      </p:pic>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Microbiome Biomarker for Cancer Interception </a:t>
            </a:r>
            <a:endParaRPr dirty="0"/>
          </a:p>
        </p:txBody>
      </p:sp>
      <p:pic>
        <p:nvPicPr>
          <p:cNvPr id="89" name="Google Shape;89;p17"/>
          <p:cNvPicPr preferRelativeResize="0"/>
          <p:nvPr/>
        </p:nvPicPr>
        <p:blipFill>
          <a:blip r:embed="rId4">
            <a:alphaModFix/>
          </a:blip>
          <a:stretch>
            <a:fillRect/>
          </a:stretch>
        </p:blipFill>
        <p:spPr>
          <a:xfrm>
            <a:off x="93603" y="1216707"/>
            <a:ext cx="4777674" cy="3803700"/>
          </a:xfrm>
          <a:prstGeom prst="rect">
            <a:avLst/>
          </a:prstGeom>
          <a:noFill/>
          <a:ln>
            <a:noFill/>
          </a:ln>
        </p:spPr>
      </p:pic>
      <p:sp>
        <p:nvSpPr>
          <p:cNvPr id="91" name="Google Shape;91;p17"/>
          <p:cNvSpPr/>
          <p:nvPr/>
        </p:nvSpPr>
        <p:spPr>
          <a:xfrm>
            <a:off x="1252452" y="1203406"/>
            <a:ext cx="228000" cy="2736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p:nvPr/>
        </p:nvSpPr>
        <p:spPr>
          <a:xfrm>
            <a:off x="1480452" y="1031026"/>
            <a:ext cx="2433893" cy="451334"/>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Streptococci</a:t>
            </a:r>
            <a:endParaRPr sz="1600" dirty="0"/>
          </a:p>
        </p:txBody>
      </p:sp>
      <p:sp>
        <p:nvSpPr>
          <p:cNvPr id="93" name="Google Shape;93;p17"/>
          <p:cNvSpPr txBox="1"/>
          <p:nvPr/>
        </p:nvSpPr>
        <p:spPr>
          <a:xfrm rot="-5400000">
            <a:off x="-350547" y="1917181"/>
            <a:ext cx="888300" cy="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 sz="1800" dirty="0">
                <a:solidFill>
                  <a:schemeClr val="dk1"/>
                </a:solidFill>
                <a:latin typeface="Calibri"/>
                <a:ea typeface="Calibri"/>
                <a:cs typeface="Calibri"/>
                <a:sym typeface="Calibri"/>
              </a:rPr>
              <a:t>Cancer</a:t>
            </a:r>
            <a:endParaRPr sz="1800" dirty="0">
              <a:solidFill>
                <a:schemeClr val="dk1"/>
              </a:solidFill>
              <a:latin typeface="Calibri"/>
              <a:ea typeface="Calibri"/>
              <a:cs typeface="Calibri"/>
              <a:sym typeface="Calibri"/>
            </a:endParaRPr>
          </a:p>
        </p:txBody>
      </p:sp>
      <p:sp>
        <p:nvSpPr>
          <p:cNvPr id="94" name="Google Shape;94;p17"/>
          <p:cNvSpPr txBox="1"/>
          <p:nvPr/>
        </p:nvSpPr>
        <p:spPr>
          <a:xfrm rot="-5400000">
            <a:off x="-364326" y="3637982"/>
            <a:ext cx="888300" cy="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 sz="1800" dirty="0">
                <a:solidFill>
                  <a:schemeClr val="dk1"/>
                </a:solidFill>
                <a:latin typeface="Calibri"/>
                <a:ea typeface="Calibri"/>
                <a:cs typeface="Calibri"/>
                <a:sym typeface="Calibri"/>
              </a:rPr>
              <a:t>Control</a:t>
            </a: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4C3CF6F-AB8D-B257-B1B2-1033E5511C3C}"/>
              </a:ext>
            </a:extLst>
          </p:cNvPr>
          <p:cNvPicPr>
            <a:picLocks noChangeAspect="1"/>
          </p:cNvPicPr>
          <p:nvPr/>
        </p:nvPicPr>
        <p:blipFill>
          <a:blip r:embed="rId5"/>
          <a:stretch>
            <a:fillRect/>
          </a:stretch>
        </p:blipFill>
        <p:spPr>
          <a:xfrm>
            <a:off x="7873799" y="3666676"/>
            <a:ext cx="1256422" cy="1256422"/>
          </a:xfrm>
          <a:prstGeom prst="rect">
            <a:avLst/>
          </a:prstGeom>
        </p:spPr>
      </p:pic>
      <p:pic>
        <p:nvPicPr>
          <p:cNvPr id="4" name="Picture 3">
            <a:extLst>
              <a:ext uri="{FF2B5EF4-FFF2-40B4-BE49-F238E27FC236}">
                <a16:creationId xmlns:a16="http://schemas.microsoft.com/office/drawing/2014/main" id="{79D7FB30-3724-6F5D-FDD6-028F501E61A4}"/>
              </a:ext>
            </a:extLst>
          </p:cNvPr>
          <p:cNvPicPr>
            <a:picLocks noChangeAspect="1"/>
          </p:cNvPicPr>
          <p:nvPr/>
        </p:nvPicPr>
        <p:blipFill>
          <a:blip r:embed="rId6"/>
          <a:stretch>
            <a:fillRect/>
          </a:stretch>
        </p:blipFill>
        <p:spPr>
          <a:xfrm>
            <a:off x="7999840" y="2122231"/>
            <a:ext cx="1004338" cy="1276651"/>
          </a:xfrm>
          <a:prstGeom prst="rect">
            <a:avLst/>
          </a:prstGeom>
        </p:spPr>
      </p:pic>
      <p:sp>
        <p:nvSpPr>
          <p:cNvPr id="5" name="TextBox 4">
            <a:extLst>
              <a:ext uri="{FF2B5EF4-FFF2-40B4-BE49-F238E27FC236}">
                <a16:creationId xmlns:a16="http://schemas.microsoft.com/office/drawing/2014/main" id="{5E0E4F83-EAFD-563A-17FD-0223883D15AD}"/>
              </a:ext>
            </a:extLst>
          </p:cNvPr>
          <p:cNvSpPr txBox="1"/>
          <p:nvPr/>
        </p:nvSpPr>
        <p:spPr>
          <a:xfrm>
            <a:off x="7670102" y="4864179"/>
            <a:ext cx="1473898" cy="276999"/>
          </a:xfrm>
          <a:prstGeom prst="rect">
            <a:avLst/>
          </a:prstGeom>
          <a:solidFill>
            <a:schemeClr val="bg1"/>
          </a:solidFill>
        </p:spPr>
        <p:txBody>
          <a:bodyPr wrap="square" rtlCol="0">
            <a:spAutoFit/>
          </a:bodyPr>
          <a:lstStyle/>
          <a:p>
            <a:pPr algn="ctr"/>
            <a:r>
              <a:rPr lang="en-US" sz="1200" dirty="0"/>
              <a:t>Yue (Jason) Zhao</a:t>
            </a:r>
          </a:p>
        </p:txBody>
      </p:sp>
      <p:sp>
        <p:nvSpPr>
          <p:cNvPr id="6" name="TextBox 5">
            <a:extLst>
              <a:ext uri="{FF2B5EF4-FFF2-40B4-BE49-F238E27FC236}">
                <a16:creationId xmlns:a16="http://schemas.microsoft.com/office/drawing/2014/main" id="{FA13D64F-B8A5-4A34-65EF-2E60C97B9EDE}"/>
              </a:ext>
            </a:extLst>
          </p:cNvPr>
          <p:cNvSpPr txBox="1"/>
          <p:nvPr/>
        </p:nvSpPr>
        <p:spPr>
          <a:xfrm>
            <a:off x="7953622" y="3398882"/>
            <a:ext cx="1096775" cy="276999"/>
          </a:xfrm>
          <a:prstGeom prst="rect">
            <a:avLst/>
          </a:prstGeom>
          <a:noFill/>
        </p:spPr>
        <p:txBody>
          <a:bodyPr wrap="none" rtlCol="0">
            <a:spAutoFit/>
          </a:bodyPr>
          <a:lstStyle/>
          <a:p>
            <a:r>
              <a:rPr lang="en-US" sz="1200" dirty="0"/>
              <a:t>Ethel </a:t>
            </a:r>
            <a:r>
              <a:rPr lang="en-US" sz="1200" dirty="0" err="1"/>
              <a:t>Nankya</a:t>
            </a:r>
            <a:endParaRPr lang="en-US" sz="1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r="20760"/>
          <a:stretch/>
        </p:blipFill>
        <p:spPr>
          <a:xfrm>
            <a:off x="0" y="1586054"/>
            <a:ext cx="3999574" cy="3593125"/>
          </a:xfrm>
          <a:prstGeom prst="rect">
            <a:avLst/>
          </a:prstGeom>
          <a:noFill/>
          <a:ln>
            <a:noFill/>
          </a:ln>
        </p:spPr>
      </p:pic>
      <p:cxnSp>
        <p:nvCxnSpPr>
          <p:cNvPr id="106" name="Google Shape;106;p19"/>
          <p:cNvCxnSpPr>
            <a:cxnSpLocks/>
          </p:cNvCxnSpPr>
          <p:nvPr/>
        </p:nvCxnSpPr>
        <p:spPr>
          <a:xfrm flipH="1" flipV="1">
            <a:off x="1208314" y="1471200"/>
            <a:ext cx="131240" cy="655421"/>
          </a:xfrm>
          <a:prstGeom prst="straightConnector1">
            <a:avLst/>
          </a:prstGeom>
          <a:noFill/>
          <a:ln w="9525" cap="flat" cmpd="sng">
            <a:solidFill>
              <a:schemeClr val="dk2"/>
            </a:solidFill>
            <a:prstDash val="solid"/>
            <a:round/>
            <a:headEnd type="none" w="med" len="med"/>
            <a:tailEnd type="triangle" w="med" len="med"/>
          </a:ln>
        </p:spPr>
      </p:cxnSp>
      <p:cxnSp>
        <p:nvCxnSpPr>
          <p:cNvPr id="107" name="Google Shape;107;p19"/>
          <p:cNvCxnSpPr/>
          <p:nvPr/>
        </p:nvCxnSpPr>
        <p:spPr>
          <a:xfrm rot="10800000" flipH="1">
            <a:off x="2398549" y="1368650"/>
            <a:ext cx="605100" cy="836100"/>
          </a:xfrm>
          <a:prstGeom prst="straightConnector1">
            <a:avLst/>
          </a:prstGeom>
          <a:noFill/>
          <a:ln w="9525" cap="flat" cmpd="sng">
            <a:solidFill>
              <a:schemeClr val="dk2"/>
            </a:solidFill>
            <a:prstDash val="solid"/>
            <a:round/>
            <a:headEnd type="none" w="med" len="med"/>
            <a:tailEnd type="triangle" w="med" len="med"/>
          </a:ln>
        </p:spPr>
      </p:cxnSp>
      <p:sp>
        <p:nvSpPr>
          <p:cNvPr id="108" name="Google Shape;108;p19"/>
          <p:cNvSpPr/>
          <p:nvPr/>
        </p:nvSpPr>
        <p:spPr>
          <a:xfrm>
            <a:off x="1649186" y="1081880"/>
            <a:ext cx="1353838" cy="95266"/>
          </a:xfrm>
          <a:custGeom>
            <a:avLst/>
            <a:gdLst/>
            <a:ahLst/>
            <a:cxnLst/>
            <a:rect l="l" t="t" r="r" b="b"/>
            <a:pathLst>
              <a:path w="30109" h="4511" extrusionOk="0">
                <a:moveTo>
                  <a:pt x="0" y="2686"/>
                </a:moveTo>
                <a:cubicBezTo>
                  <a:pt x="8994" y="-1809"/>
                  <a:pt x="21114" y="18"/>
                  <a:pt x="30109" y="4511"/>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09" name="Google Shape;109;p19"/>
          <p:cNvSpPr txBox="1"/>
          <p:nvPr/>
        </p:nvSpPr>
        <p:spPr>
          <a:xfrm>
            <a:off x="2199198" y="601925"/>
            <a:ext cx="501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t>
            </a:r>
            <a:endParaRPr sz="2400" dirty="0"/>
          </a:p>
        </p:txBody>
      </p:sp>
      <p:pic>
        <p:nvPicPr>
          <p:cNvPr id="110" name="Google Shape;110;p19"/>
          <p:cNvPicPr preferRelativeResize="0"/>
          <p:nvPr/>
        </p:nvPicPr>
        <p:blipFill>
          <a:blip r:embed="rId4">
            <a:alphaModFix/>
          </a:blip>
          <a:stretch>
            <a:fillRect/>
          </a:stretch>
        </p:blipFill>
        <p:spPr>
          <a:xfrm>
            <a:off x="1024551" y="876790"/>
            <a:ext cx="752725" cy="521117"/>
          </a:xfrm>
          <a:prstGeom prst="rect">
            <a:avLst/>
          </a:prstGeom>
          <a:noFill/>
          <a:ln>
            <a:noFill/>
          </a:ln>
        </p:spPr>
      </p:pic>
      <p:sp>
        <p:nvSpPr>
          <p:cNvPr id="111" name="Google Shape;111;p19"/>
          <p:cNvSpPr txBox="1"/>
          <p:nvPr/>
        </p:nvSpPr>
        <p:spPr>
          <a:xfrm>
            <a:off x="676694" y="554845"/>
            <a:ext cx="1516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solidFill>
                  <a:srgbClr val="FF0000"/>
                </a:solidFill>
              </a:rPr>
              <a:t>Streptococcus</a:t>
            </a:r>
            <a:endParaRPr sz="1600" i="1" dirty="0">
              <a:solidFill>
                <a:srgbClr val="FF0000"/>
              </a:solidFill>
            </a:endParaRPr>
          </a:p>
        </p:txBody>
      </p:sp>
      <p:sp>
        <p:nvSpPr>
          <p:cNvPr id="112" name="Google Shape;112;p19"/>
          <p:cNvSpPr txBox="1"/>
          <p:nvPr/>
        </p:nvSpPr>
        <p:spPr>
          <a:xfrm>
            <a:off x="2544114" y="559406"/>
            <a:ext cx="1664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solidFill>
                  <a:srgbClr val="6AA84F"/>
                </a:solidFill>
              </a:rPr>
              <a:t>Corynebacterium</a:t>
            </a:r>
            <a:endParaRPr sz="1400" i="1" dirty="0">
              <a:solidFill>
                <a:srgbClr val="6AA84F"/>
              </a:solidFill>
            </a:endParaRPr>
          </a:p>
        </p:txBody>
      </p:sp>
      <p:pic>
        <p:nvPicPr>
          <p:cNvPr id="114" name="Google Shape;114;p19"/>
          <p:cNvPicPr preferRelativeResize="0"/>
          <p:nvPr/>
        </p:nvPicPr>
        <p:blipFill>
          <a:blip r:embed="rId5">
            <a:alphaModFix/>
          </a:blip>
          <a:stretch>
            <a:fillRect/>
          </a:stretch>
        </p:blipFill>
        <p:spPr>
          <a:xfrm>
            <a:off x="3003024" y="823987"/>
            <a:ext cx="746280" cy="521125"/>
          </a:xfrm>
          <a:prstGeom prst="rect">
            <a:avLst/>
          </a:prstGeom>
          <a:noFill/>
          <a:ln>
            <a:noFill/>
          </a:ln>
        </p:spPr>
      </p:pic>
      <p:pic>
        <p:nvPicPr>
          <p:cNvPr id="115" name="Google Shape;115;p19"/>
          <p:cNvPicPr preferRelativeResize="0"/>
          <p:nvPr/>
        </p:nvPicPr>
        <p:blipFill>
          <a:blip r:embed="rId6">
            <a:alphaModFix/>
          </a:blip>
          <a:stretch>
            <a:fillRect/>
          </a:stretch>
        </p:blipFill>
        <p:spPr>
          <a:xfrm>
            <a:off x="3999574" y="3120575"/>
            <a:ext cx="4760775" cy="1773625"/>
          </a:xfrm>
          <a:prstGeom prst="rect">
            <a:avLst/>
          </a:prstGeom>
          <a:noFill/>
          <a:ln>
            <a:noFill/>
          </a:ln>
        </p:spPr>
      </p:pic>
      <p:pic>
        <p:nvPicPr>
          <p:cNvPr id="116" name="Google Shape;116;p19"/>
          <p:cNvPicPr preferRelativeResize="0"/>
          <p:nvPr/>
        </p:nvPicPr>
        <p:blipFill>
          <a:blip r:embed="rId7">
            <a:alphaModFix/>
          </a:blip>
          <a:stretch>
            <a:fillRect/>
          </a:stretch>
        </p:blipFill>
        <p:spPr>
          <a:xfrm>
            <a:off x="3941844" y="1471200"/>
            <a:ext cx="4760775" cy="1674203"/>
          </a:xfrm>
          <a:prstGeom prst="rect">
            <a:avLst/>
          </a:prstGeom>
          <a:noFill/>
          <a:ln>
            <a:noFill/>
          </a:ln>
        </p:spPr>
      </p:pic>
      <p:pic>
        <p:nvPicPr>
          <p:cNvPr id="4" name="Picture 3">
            <a:extLst>
              <a:ext uri="{FF2B5EF4-FFF2-40B4-BE49-F238E27FC236}">
                <a16:creationId xmlns:a16="http://schemas.microsoft.com/office/drawing/2014/main" id="{6CED390B-7333-B8B3-FB96-5092D41DA650}"/>
              </a:ext>
            </a:extLst>
          </p:cNvPr>
          <p:cNvPicPr>
            <a:picLocks noChangeAspect="1"/>
          </p:cNvPicPr>
          <p:nvPr/>
        </p:nvPicPr>
        <p:blipFill>
          <a:blip r:embed="rId8"/>
          <a:stretch>
            <a:fillRect/>
          </a:stretch>
        </p:blipFill>
        <p:spPr>
          <a:xfrm>
            <a:off x="7644720" y="100865"/>
            <a:ext cx="1237169" cy="1237169"/>
          </a:xfrm>
          <a:prstGeom prst="rect">
            <a:avLst/>
          </a:prstGeom>
        </p:spPr>
      </p:pic>
      <p:sp>
        <p:nvSpPr>
          <p:cNvPr id="5" name="TextBox 4">
            <a:extLst>
              <a:ext uri="{FF2B5EF4-FFF2-40B4-BE49-F238E27FC236}">
                <a16:creationId xmlns:a16="http://schemas.microsoft.com/office/drawing/2014/main" id="{3F1FFF36-7E31-D785-C2FF-23F0DD3E6718}"/>
              </a:ext>
            </a:extLst>
          </p:cNvPr>
          <p:cNvSpPr txBox="1"/>
          <p:nvPr/>
        </p:nvSpPr>
        <p:spPr>
          <a:xfrm>
            <a:off x="7513125" y="1292754"/>
            <a:ext cx="1518364" cy="369332"/>
          </a:xfrm>
          <a:prstGeom prst="rect">
            <a:avLst/>
          </a:prstGeom>
          <a:noFill/>
        </p:spPr>
        <p:txBody>
          <a:bodyPr wrap="none" rtlCol="0">
            <a:spAutoFit/>
          </a:bodyPr>
          <a:lstStyle/>
          <a:p>
            <a:r>
              <a:rPr lang="en-US" sz="1800" dirty="0"/>
              <a:t>Daniel Segre</a:t>
            </a:r>
          </a:p>
        </p:txBody>
      </p:sp>
      <p:sp>
        <p:nvSpPr>
          <p:cNvPr id="8" name="Google Shape;88;p17">
            <a:extLst>
              <a:ext uri="{FF2B5EF4-FFF2-40B4-BE49-F238E27FC236}">
                <a16:creationId xmlns:a16="http://schemas.microsoft.com/office/drawing/2014/main" id="{9D86E862-C8D5-6A17-99FA-58577900FDC3}"/>
              </a:ext>
            </a:extLst>
          </p:cNvPr>
          <p:cNvSpPr txBox="1">
            <a:spLocks noGrp="1"/>
          </p:cNvSpPr>
          <p:nvPr>
            <p:ph type="title"/>
          </p:nvPr>
        </p:nvSpPr>
        <p:spPr>
          <a:xfrm>
            <a:off x="1999787" y="-9206"/>
            <a:ext cx="5827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Microbial Interactions in Cancer </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r="20760"/>
          <a:stretch/>
        </p:blipFill>
        <p:spPr>
          <a:xfrm>
            <a:off x="0" y="1586054"/>
            <a:ext cx="3999574" cy="3593125"/>
          </a:xfrm>
          <a:prstGeom prst="rect">
            <a:avLst/>
          </a:prstGeom>
          <a:noFill/>
          <a:ln>
            <a:noFill/>
          </a:ln>
        </p:spPr>
      </p:pic>
      <p:cxnSp>
        <p:nvCxnSpPr>
          <p:cNvPr id="106" name="Google Shape;106;p19"/>
          <p:cNvCxnSpPr>
            <a:cxnSpLocks/>
          </p:cNvCxnSpPr>
          <p:nvPr/>
        </p:nvCxnSpPr>
        <p:spPr>
          <a:xfrm flipH="1" flipV="1">
            <a:off x="1208314" y="1471200"/>
            <a:ext cx="131240" cy="655421"/>
          </a:xfrm>
          <a:prstGeom prst="straightConnector1">
            <a:avLst/>
          </a:prstGeom>
          <a:noFill/>
          <a:ln w="9525" cap="flat" cmpd="sng">
            <a:solidFill>
              <a:schemeClr val="dk2"/>
            </a:solidFill>
            <a:prstDash val="solid"/>
            <a:round/>
            <a:headEnd type="none" w="med" len="med"/>
            <a:tailEnd type="triangle" w="med" len="med"/>
          </a:ln>
        </p:spPr>
      </p:cxnSp>
      <p:cxnSp>
        <p:nvCxnSpPr>
          <p:cNvPr id="107" name="Google Shape;107;p19"/>
          <p:cNvCxnSpPr/>
          <p:nvPr/>
        </p:nvCxnSpPr>
        <p:spPr>
          <a:xfrm rot="10800000" flipH="1">
            <a:off x="2398549" y="1368650"/>
            <a:ext cx="605100" cy="836100"/>
          </a:xfrm>
          <a:prstGeom prst="straightConnector1">
            <a:avLst/>
          </a:prstGeom>
          <a:noFill/>
          <a:ln w="9525" cap="flat" cmpd="sng">
            <a:solidFill>
              <a:schemeClr val="dk2"/>
            </a:solidFill>
            <a:prstDash val="solid"/>
            <a:round/>
            <a:headEnd type="none" w="med" len="med"/>
            <a:tailEnd type="triangle" w="med" len="med"/>
          </a:ln>
        </p:spPr>
      </p:cxnSp>
      <p:sp>
        <p:nvSpPr>
          <p:cNvPr id="108" name="Google Shape;108;p19"/>
          <p:cNvSpPr/>
          <p:nvPr/>
        </p:nvSpPr>
        <p:spPr>
          <a:xfrm>
            <a:off x="1649186" y="1081880"/>
            <a:ext cx="1353838" cy="95266"/>
          </a:xfrm>
          <a:custGeom>
            <a:avLst/>
            <a:gdLst/>
            <a:ahLst/>
            <a:cxnLst/>
            <a:rect l="l" t="t" r="r" b="b"/>
            <a:pathLst>
              <a:path w="30109" h="4511" extrusionOk="0">
                <a:moveTo>
                  <a:pt x="0" y="2686"/>
                </a:moveTo>
                <a:cubicBezTo>
                  <a:pt x="8994" y="-1809"/>
                  <a:pt x="21114" y="18"/>
                  <a:pt x="30109" y="4511"/>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09" name="Google Shape;109;p19"/>
          <p:cNvSpPr txBox="1"/>
          <p:nvPr/>
        </p:nvSpPr>
        <p:spPr>
          <a:xfrm>
            <a:off x="2199198" y="601925"/>
            <a:ext cx="501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t>
            </a:r>
            <a:endParaRPr sz="2400" dirty="0"/>
          </a:p>
        </p:txBody>
      </p:sp>
      <p:pic>
        <p:nvPicPr>
          <p:cNvPr id="110" name="Google Shape;110;p19"/>
          <p:cNvPicPr preferRelativeResize="0"/>
          <p:nvPr/>
        </p:nvPicPr>
        <p:blipFill>
          <a:blip r:embed="rId4">
            <a:alphaModFix/>
          </a:blip>
          <a:stretch>
            <a:fillRect/>
          </a:stretch>
        </p:blipFill>
        <p:spPr>
          <a:xfrm>
            <a:off x="1024551" y="876790"/>
            <a:ext cx="752725" cy="521117"/>
          </a:xfrm>
          <a:prstGeom prst="rect">
            <a:avLst/>
          </a:prstGeom>
          <a:noFill/>
          <a:ln>
            <a:noFill/>
          </a:ln>
        </p:spPr>
      </p:pic>
      <p:sp>
        <p:nvSpPr>
          <p:cNvPr id="111" name="Google Shape;111;p19"/>
          <p:cNvSpPr txBox="1"/>
          <p:nvPr/>
        </p:nvSpPr>
        <p:spPr>
          <a:xfrm>
            <a:off x="676694" y="554845"/>
            <a:ext cx="1516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solidFill>
                  <a:srgbClr val="FF0000"/>
                </a:solidFill>
              </a:rPr>
              <a:t>Streptococcus</a:t>
            </a:r>
            <a:endParaRPr sz="1600" i="1" dirty="0">
              <a:solidFill>
                <a:srgbClr val="FF0000"/>
              </a:solidFill>
            </a:endParaRPr>
          </a:p>
        </p:txBody>
      </p:sp>
      <p:sp>
        <p:nvSpPr>
          <p:cNvPr id="112" name="Google Shape;112;p19"/>
          <p:cNvSpPr txBox="1"/>
          <p:nvPr/>
        </p:nvSpPr>
        <p:spPr>
          <a:xfrm>
            <a:off x="2544114" y="559406"/>
            <a:ext cx="1664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solidFill>
                  <a:srgbClr val="6AA84F"/>
                </a:solidFill>
              </a:rPr>
              <a:t>Corynebacterium</a:t>
            </a:r>
            <a:endParaRPr sz="1400" i="1" dirty="0">
              <a:solidFill>
                <a:srgbClr val="6AA84F"/>
              </a:solidFill>
            </a:endParaRPr>
          </a:p>
        </p:txBody>
      </p:sp>
      <p:pic>
        <p:nvPicPr>
          <p:cNvPr id="114" name="Google Shape;114;p19"/>
          <p:cNvPicPr preferRelativeResize="0"/>
          <p:nvPr/>
        </p:nvPicPr>
        <p:blipFill>
          <a:blip r:embed="rId5">
            <a:alphaModFix/>
          </a:blip>
          <a:stretch>
            <a:fillRect/>
          </a:stretch>
        </p:blipFill>
        <p:spPr>
          <a:xfrm>
            <a:off x="3003024" y="823987"/>
            <a:ext cx="746280" cy="521125"/>
          </a:xfrm>
          <a:prstGeom prst="rect">
            <a:avLst/>
          </a:prstGeom>
          <a:noFill/>
          <a:ln>
            <a:noFill/>
          </a:ln>
        </p:spPr>
      </p:pic>
      <p:pic>
        <p:nvPicPr>
          <p:cNvPr id="4" name="Picture 3">
            <a:extLst>
              <a:ext uri="{FF2B5EF4-FFF2-40B4-BE49-F238E27FC236}">
                <a16:creationId xmlns:a16="http://schemas.microsoft.com/office/drawing/2014/main" id="{6CED390B-7333-B8B3-FB96-5092D41DA650}"/>
              </a:ext>
            </a:extLst>
          </p:cNvPr>
          <p:cNvPicPr>
            <a:picLocks noChangeAspect="1"/>
          </p:cNvPicPr>
          <p:nvPr/>
        </p:nvPicPr>
        <p:blipFill>
          <a:blip r:embed="rId6"/>
          <a:stretch>
            <a:fillRect/>
          </a:stretch>
        </p:blipFill>
        <p:spPr>
          <a:xfrm>
            <a:off x="7644720" y="100865"/>
            <a:ext cx="1237169" cy="1237169"/>
          </a:xfrm>
          <a:prstGeom prst="rect">
            <a:avLst/>
          </a:prstGeom>
        </p:spPr>
      </p:pic>
      <p:sp>
        <p:nvSpPr>
          <p:cNvPr id="5" name="TextBox 4">
            <a:extLst>
              <a:ext uri="{FF2B5EF4-FFF2-40B4-BE49-F238E27FC236}">
                <a16:creationId xmlns:a16="http://schemas.microsoft.com/office/drawing/2014/main" id="{3F1FFF36-7E31-D785-C2FF-23F0DD3E6718}"/>
              </a:ext>
            </a:extLst>
          </p:cNvPr>
          <p:cNvSpPr txBox="1"/>
          <p:nvPr/>
        </p:nvSpPr>
        <p:spPr>
          <a:xfrm>
            <a:off x="7513125" y="1292754"/>
            <a:ext cx="1518364" cy="369332"/>
          </a:xfrm>
          <a:prstGeom prst="rect">
            <a:avLst/>
          </a:prstGeom>
          <a:noFill/>
        </p:spPr>
        <p:txBody>
          <a:bodyPr wrap="none" rtlCol="0">
            <a:spAutoFit/>
          </a:bodyPr>
          <a:lstStyle/>
          <a:p>
            <a:r>
              <a:rPr lang="en-US" sz="1800" dirty="0"/>
              <a:t>Daniel Segre</a:t>
            </a:r>
          </a:p>
        </p:txBody>
      </p:sp>
      <p:sp>
        <p:nvSpPr>
          <p:cNvPr id="8" name="Google Shape;88;p17">
            <a:extLst>
              <a:ext uri="{FF2B5EF4-FFF2-40B4-BE49-F238E27FC236}">
                <a16:creationId xmlns:a16="http://schemas.microsoft.com/office/drawing/2014/main" id="{9D86E862-C8D5-6A17-99FA-58577900FDC3}"/>
              </a:ext>
            </a:extLst>
          </p:cNvPr>
          <p:cNvSpPr txBox="1">
            <a:spLocks noGrp="1"/>
          </p:cNvSpPr>
          <p:nvPr>
            <p:ph type="title"/>
          </p:nvPr>
        </p:nvSpPr>
        <p:spPr>
          <a:xfrm>
            <a:off x="1999787" y="-9206"/>
            <a:ext cx="5827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Microbial Interactions in Cancer </a:t>
            </a:r>
            <a:endParaRPr dirty="0"/>
          </a:p>
        </p:txBody>
      </p:sp>
      <p:sp>
        <p:nvSpPr>
          <p:cNvPr id="7" name="Google Shape;129;p20">
            <a:extLst>
              <a:ext uri="{FF2B5EF4-FFF2-40B4-BE49-F238E27FC236}">
                <a16:creationId xmlns:a16="http://schemas.microsoft.com/office/drawing/2014/main" id="{0B3CDAE9-3833-AD75-B3A6-AABB455CD1A7}"/>
              </a:ext>
            </a:extLst>
          </p:cNvPr>
          <p:cNvSpPr txBox="1"/>
          <p:nvPr/>
        </p:nvSpPr>
        <p:spPr>
          <a:xfrm>
            <a:off x="3738102" y="1610734"/>
            <a:ext cx="5545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Microbial Interaction Network Database (MIND)</a:t>
            </a:r>
            <a:endParaRPr sz="1800" dirty="0"/>
          </a:p>
        </p:txBody>
      </p:sp>
      <p:pic>
        <p:nvPicPr>
          <p:cNvPr id="10" name="Google Shape;132;p20">
            <a:extLst>
              <a:ext uri="{FF2B5EF4-FFF2-40B4-BE49-F238E27FC236}">
                <a16:creationId xmlns:a16="http://schemas.microsoft.com/office/drawing/2014/main" id="{7C447F24-0B17-4E0F-741E-F8989AB6B281}"/>
              </a:ext>
            </a:extLst>
          </p:cNvPr>
          <p:cNvPicPr preferRelativeResize="0"/>
          <p:nvPr/>
        </p:nvPicPr>
        <p:blipFill>
          <a:blip r:embed="rId7">
            <a:alphaModFix/>
          </a:blip>
          <a:stretch>
            <a:fillRect/>
          </a:stretch>
        </p:blipFill>
        <p:spPr>
          <a:xfrm>
            <a:off x="3999573" y="2004143"/>
            <a:ext cx="5031401" cy="3079609"/>
          </a:xfrm>
          <a:prstGeom prst="rect">
            <a:avLst/>
          </a:prstGeom>
          <a:noFill/>
          <a:ln>
            <a:noFill/>
          </a:ln>
        </p:spPr>
      </p:pic>
      <p:pic>
        <p:nvPicPr>
          <p:cNvPr id="11" name="Google Shape;133;p20">
            <a:extLst>
              <a:ext uri="{FF2B5EF4-FFF2-40B4-BE49-F238E27FC236}">
                <a16:creationId xmlns:a16="http://schemas.microsoft.com/office/drawing/2014/main" id="{FAA8F51B-6EE0-3364-1929-503CA4C73B01}"/>
              </a:ext>
            </a:extLst>
          </p:cNvPr>
          <p:cNvPicPr preferRelativeResize="0"/>
          <p:nvPr/>
        </p:nvPicPr>
        <p:blipFill>
          <a:blip r:embed="rId4">
            <a:alphaModFix/>
          </a:blip>
          <a:stretch>
            <a:fillRect/>
          </a:stretch>
        </p:blipFill>
        <p:spPr>
          <a:xfrm>
            <a:off x="6135578" y="2297641"/>
            <a:ext cx="605100" cy="418908"/>
          </a:xfrm>
          <a:prstGeom prst="rect">
            <a:avLst/>
          </a:prstGeom>
          <a:noFill/>
          <a:ln>
            <a:noFill/>
          </a:ln>
        </p:spPr>
      </p:pic>
      <p:pic>
        <p:nvPicPr>
          <p:cNvPr id="12" name="Google Shape;134;p20">
            <a:extLst>
              <a:ext uri="{FF2B5EF4-FFF2-40B4-BE49-F238E27FC236}">
                <a16:creationId xmlns:a16="http://schemas.microsoft.com/office/drawing/2014/main" id="{D5E4B482-F2A9-D6A1-E84C-A949EFE280E9}"/>
              </a:ext>
            </a:extLst>
          </p:cNvPr>
          <p:cNvPicPr preferRelativeResize="0"/>
          <p:nvPr/>
        </p:nvPicPr>
        <p:blipFill>
          <a:blip r:embed="rId5">
            <a:alphaModFix/>
          </a:blip>
          <a:stretch>
            <a:fillRect/>
          </a:stretch>
        </p:blipFill>
        <p:spPr>
          <a:xfrm>
            <a:off x="7397400" y="2383586"/>
            <a:ext cx="605100" cy="422539"/>
          </a:xfrm>
          <a:prstGeom prst="rect">
            <a:avLst/>
          </a:prstGeom>
          <a:noFill/>
          <a:ln>
            <a:noFill/>
          </a:ln>
        </p:spPr>
      </p:pic>
      <p:cxnSp>
        <p:nvCxnSpPr>
          <p:cNvPr id="13" name="Google Shape;135;p20">
            <a:extLst>
              <a:ext uri="{FF2B5EF4-FFF2-40B4-BE49-F238E27FC236}">
                <a16:creationId xmlns:a16="http://schemas.microsoft.com/office/drawing/2014/main" id="{111809E9-1E25-CACF-C898-D72E0F848921}"/>
              </a:ext>
            </a:extLst>
          </p:cNvPr>
          <p:cNvCxnSpPr/>
          <p:nvPr/>
        </p:nvCxnSpPr>
        <p:spPr>
          <a:xfrm rot="10800000" flipH="1">
            <a:off x="5968050" y="2760075"/>
            <a:ext cx="293100" cy="459600"/>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136;p20">
            <a:extLst>
              <a:ext uri="{FF2B5EF4-FFF2-40B4-BE49-F238E27FC236}">
                <a16:creationId xmlns:a16="http://schemas.microsoft.com/office/drawing/2014/main" id="{9653659F-7509-57F5-56BF-88E0D8F53CF0}"/>
              </a:ext>
            </a:extLst>
          </p:cNvPr>
          <p:cNvCxnSpPr/>
          <p:nvPr/>
        </p:nvCxnSpPr>
        <p:spPr>
          <a:xfrm rot="10800000" flipH="1">
            <a:off x="7044225" y="2896650"/>
            <a:ext cx="368700" cy="714900"/>
          </a:xfrm>
          <a:prstGeom prst="straightConnector1">
            <a:avLst/>
          </a:prstGeom>
          <a:noFill/>
          <a:ln w="9525" cap="flat" cmpd="sng">
            <a:solidFill>
              <a:schemeClr val="dk2"/>
            </a:solidFill>
            <a:prstDash val="solid"/>
            <a:round/>
            <a:headEnd type="none" w="med" len="med"/>
            <a:tailEnd type="triangle" w="med" len="med"/>
          </a:ln>
        </p:spPr>
      </p:cxnSp>
      <p:cxnSp>
        <p:nvCxnSpPr>
          <p:cNvPr id="15" name="Google Shape;137;p20">
            <a:extLst>
              <a:ext uri="{FF2B5EF4-FFF2-40B4-BE49-F238E27FC236}">
                <a16:creationId xmlns:a16="http://schemas.microsoft.com/office/drawing/2014/main" id="{628C9F58-77F8-1B52-2498-A3EAE41E230E}"/>
              </a:ext>
            </a:extLst>
          </p:cNvPr>
          <p:cNvCxnSpPr/>
          <p:nvPr/>
        </p:nvCxnSpPr>
        <p:spPr>
          <a:xfrm>
            <a:off x="5475252" y="4128475"/>
            <a:ext cx="433500" cy="0"/>
          </a:xfrm>
          <a:prstGeom prst="straightConnector1">
            <a:avLst/>
          </a:prstGeom>
          <a:noFill/>
          <a:ln w="19050" cap="flat" cmpd="sng">
            <a:solidFill>
              <a:srgbClr val="93C47D"/>
            </a:solidFill>
            <a:prstDash val="solid"/>
            <a:round/>
            <a:headEnd type="none" w="med" len="med"/>
            <a:tailEnd type="none" w="med" len="med"/>
          </a:ln>
        </p:spPr>
      </p:cxnSp>
      <p:sp>
        <p:nvSpPr>
          <p:cNvPr id="16" name="Google Shape;138;p20">
            <a:extLst>
              <a:ext uri="{FF2B5EF4-FFF2-40B4-BE49-F238E27FC236}">
                <a16:creationId xmlns:a16="http://schemas.microsoft.com/office/drawing/2014/main" id="{D9B62200-F4E7-C4AF-CDF7-F7DA913E1695}"/>
              </a:ext>
            </a:extLst>
          </p:cNvPr>
          <p:cNvSpPr txBox="1"/>
          <p:nvPr/>
        </p:nvSpPr>
        <p:spPr>
          <a:xfrm>
            <a:off x="5987677" y="3917125"/>
            <a:ext cx="605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Gut</a:t>
            </a:r>
            <a:endParaRPr sz="1600" dirty="0"/>
          </a:p>
        </p:txBody>
      </p:sp>
      <p:cxnSp>
        <p:nvCxnSpPr>
          <p:cNvPr id="17" name="Google Shape;139;p20">
            <a:extLst>
              <a:ext uri="{FF2B5EF4-FFF2-40B4-BE49-F238E27FC236}">
                <a16:creationId xmlns:a16="http://schemas.microsoft.com/office/drawing/2014/main" id="{6899DFF5-211A-2335-9761-F481DC70313A}"/>
              </a:ext>
            </a:extLst>
          </p:cNvPr>
          <p:cNvCxnSpPr/>
          <p:nvPr/>
        </p:nvCxnSpPr>
        <p:spPr>
          <a:xfrm>
            <a:off x="5475252" y="4341525"/>
            <a:ext cx="433500" cy="0"/>
          </a:xfrm>
          <a:prstGeom prst="straightConnector1">
            <a:avLst/>
          </a:prstGeom>
          <a:noFill/>
          <a:ln w="19050" cap="flat" cmpd="sng">
            <a:solidFill>
              <a:srgbClr val="F885D2"/>
            </a:solidFill>
            <a:prstDash val="solid"/>
            <a:round/>
            <a:headEnd type="none" w="med" len="med"/>
            <a:tailEnd type="none" w="med" len="med"/>
          </a:ln>
        </p:spPr>
      </p:cxnSp>
      <p:sp>
        <p:nvSpPr>
          <p:cNvPr id="18" name="Google Shape;140;p20">
            <a:extLst>
              <a:ext uri="{FF2B5EF4-FFF2-40B4-BE49-F238E27FC236}">
                <a16:creationId xmlns:a16="http://schemas.microsoft.com/office/drawing/2014/main" id="{60E41C1F-6ECE-E929-AA0B-B1D29E604C92}"/>
              </a:ext>
            </a:extLst>
          </p:cNvPr>
          <p:cNvSpPr txBox="1"/>
          <p:nvPr/>
        </p:nvSpPr>
        <p:spPr>
          <a:xfrm>
            <a:off x="5987677" y="4130175"/>
            <a:ext cx="605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Skin</a:t>
            </a:r>
            <a:endParaRPr sz="1600" dirty="0"/>
          </a:p>
        </p:txBody>
      </p:sp>
      <p:cxnSp>
        <p:nvCxnSpPr>
          <p:cNvPr id="19" name="Google Shape;141;p20">
            <a:extLst>
              <a:ext uri="{FF2B5EF4-FFF2-40B4-BE49-F238E27FC236}">
                <a16:creationId xmlns:a16="http://schemas.microsoft.com/office/drawing/2014/main" id="{DFEE229C-AAAF-A0D2-1E01-D078FC2054A5}"/>
              </a:ext>
            </a:extLst>
          </p:cNvPr>
          <p:cNvCxnSpPr/>
          <p:nvPr/>
        </p:nvCxnSpPr>
        <p:spPr>
          <a:xfrm>
            <a:off x="5475252" y="4570125"/>
            <a:ext cx="433500" cy="0"/>
          </a:xfrm>
          <a:prstGeom prst="straightConnector1">
            <a:avLst/>
          </a:prstGeom>
          <a:noFill/>
          <a:ln w="19050" cap="flat" cmpd="sng">
            <a:solidFill>
              <a:srgbClr val="434343"/>
            </a:solidFill>
            <a:prstDash val="solid"/>
            <a:round/>
            <a:headEnd type="none" w="med" len="med"/>
            <a:tailEnd type="none" w="med" len="med"/>
          </a:ln>
        </p:spPr>
      </p:cxnSp>
      <p:sp>
        <p:nvSpPr>
          <p:cNvPr id="20" name="Google Shape;142;p20">
            <a:extLst>
              <a:ext uri="{FF2B5EF4-FFF2-40B4-BE49-F238E27FC236}">
                <a16:creationId xmlns:a16="http://schemas.microsoft.com/office/drawing/2014/main" id="{4E5898BD-0F72-E37E-0A25-D8B5DDCF00A5}"/>
              </a:ext>
            </a:extLst>
          </p:cNvPr>
          <p:cNvSpPr txBox="1"/>
          <p:nvPr/>
        </p:nvSpPr>
        <p:spPr>
          <a:xfrm>
            <a:off x="5953951" y="4358775"/>
            <a:ext cx="1547475"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Correlation</a:t>
            </a:r>
            <a:endParaRPr sz="1600" dirty="0"/>
          </a:p>
        </p:txBody>
      </p:sp>
      <p:cxnSp>
        <p:nvCxnSpPr>
          <p:cNvPr id="21" name="Google Shape;143;p20">
            <a:extLst>
              <a:ext uri="{FF2B5EF4-FFF2-40B4-BE49-F238E27FC236}">
                <a16:creationId xmlns:a16="http://schemas.microsoft.com/office/drawing/2014/main" id="{48E7D5DE-532B-9A0D-5559-3DC8700CC54E}"/>
              </a:ext>
            </a:extLst>
          </p:cNvPr>
          <p:cNvCxnSpPr/>
          <p:nvPr/>
        </p:nvCxnSpPr>
        <p:spPr>
          <a:xfrm>
            <a:off x="5475252" y="4781475"/>
            <a:ext cx="433500" cy="0"/>
          </a:xfrm>
          <a:prstGeom prst="straightConnector1">
            <a:avLst/>
          </a:prstGeom>
          <a:noFill/>
          <a:ln w="19050" cap="flat" cmpd="sng">
            <a:solidFill>
              <a:srgbClr val="434343"/>
            </a:solidFill>
            <a:prstDash val="dash"/>
            <a:round/>
            <a:headEnd type="none" w="med" len="med"/>
            <a:tailEnd type="none" w="med" len="med"/>
          </a:ln>
        </p:spPr>
      </p:cxnSp>
      <p:sp>
        <p:nvSpPr>
          <p:cNvPr id="22" name="Google Shape;144;p20">
            <a:extLst>
              <a:ext uri="{FF2B5EF4-FFF2-40B4-BE49-F238E27FC236}">
                <a16:creationId xmlns:a16="http://schemas.microsoft.com/office/drawing/2014/main" id="{AF9BFAF7-853F-775B-442B-8C4575D03598}"/>
              </a:ext>
            </a:extLst>
          </p:cNvPr>
          <p:cNvSpPr txBox="1"/>
          <p:nvPr/>
        </p:nvSpPr>
        <p:spPr>
          <a:xfrm>
            <a:off x="5987677" y="4570125"/>
            <a:ext cx="1586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Anticorrelation</a:t>
            </a:r>
            <a:endParaRPr sz="1600" dirty="0"/>
          </a:p>
        </p:txBody>
      </p:sp>
    </p:spTree>
    <p:extLst>
      <p:ext uri="{BB962C8B-B14F-4D97-AF65-F5344CB8AC3E}">
        <p14:creationId xmlns:p14="http://schemas.microsoft.com/office/powerpoint/2010/main" val="2703272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50" name="Google Shape;150;p21"/>
          <p:cNvPicPr preferRelativeResize="0"/>
          <p:nvPr/>
        </p:nvPicPr>
        <p:blipFill>
          <a:blip r:embed="rId3">
            <a:alphaModFix/>
          </a:blip>
          <a:stretch>
            <a:fillRect/>
          </a:stretch>
        </p:blipFill>
        <p:spPr>
          <a:xfrm>
            <a:off x="133800" y="932500"/>
            <a:ext cx="4529901" cy="4210999"/>
          </a:xfrm>
          <a:prstGeom prst="rect">
            <a:avLst/>
          </a:prstGeom>
          <a:noFill/>
          <a:ln>
            <a:noFill/>
          </a:ln>
        </p:spPr>
      </p:pic>
      <p:sp>
        <p:nvSpPr>
          <p:cNvPr id="151" name="Google Shape;151;p21"/>
          <p:cNvSpPr/>
          <p:nvPr/>
        </p:nvSpPr>
        <p:spPr>
          <a:xfrm>
            <a:off x="404775" y="3258250"/>
            <a:ext cx="3612600" cy="1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8449762">
            <a:off x="4434663" y="2079653"/>
            <a:ext cx="162911" cy="1269981"/>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5014875" y="1017725"/>
            <a:ext cx="3754500" cy="1714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t>PI3K_AKT_MTOR Signaling: </a:t>
            </a:r>
            <a:endParaRPr sz="1600" b="1" dirty="0"/>
          </a:p>
          <a:p>
            <a:pPr marL="457200" lvl="0" indent="-317500" algn="l" rtl="0">
              <a:spcBef>
                <a:spcPts val="0"/>
              </a:spcBef>
              <a:spcAft>
                <a:spcPts val="0"/>
              </a:spcAft>
              <a:buSzPts val="1400"/>
              <a:buChar char="●"/>
            </a:pPr>
            <a:r>
              <a:rPr lang="en" sz="1400" dirty="0"/>
              <a:t>Early event lung cancer development (Gustafson, </a:t>
            </a:r>
            <a:r>
              <a:rPr lang="en" sz="1400" i="1" dirty="0"/>
              <a:t>STM</a:t>
            </a:r>
            <a:r>
              <a:rPr lang="en" sz="1400" dirty="0"/>
              <a:t>, 2010)</a:t>
            </a:r>
            <a:endParaRPr sz="1400" dirty="0"/>
          </a:p>
          <a:p>
            <a:pPr marL="457200" lvl="0" indent="-317500" algn="l" rtl="0">
              <a:spcBef>
                <a:spcPts val="0"/>
              </a:spcBef>
              <a:spcAft>
                <a:spcPts val="0"/>
              </a:spcAft>
              <a:buClr>
                <a:schemeClr val="dk1"/>
              </a:buClr>
              <a:buSzPts val="1400"/>
              <a:buChar char="●"/>
            </a:pPr>
            <a:r>
              <a:rPr lang="en" sz="1400" dirty="0">
                <a:solidFill>
                  <a:schemeClr val="dk1"/>
                </a:solidFill>
              </a:rPr>
              <a:t>Associated with </a:t>
            </a:r>
            <a:r>
              <a:rPr lang="en" sz="1400" i="1" dirty="0">
                <a:solidFill>
                  <a:schemeClr val="dk1"/>
                </a:solidFill>
              </a:rPr>
              <a:t>Streptococcus</a:t>
            </a:r>
            <a:r>
              <a:rPr lang="en" sz="1400" dirty="0">
                <a:solidFill>
                  <a:schemeClr val="dk1"/>
                </a:solidFill>
              </a:rPr>
              <a:t> in lung (</a:t>
            </a:r>
            <a:r>
              <a:rPr lang="en" sz="1400" dirty="0" err="1">
                <a:solidFill>
                  <a:schemeClr val="dk1"/>
                </a:solidFill>
              </a:rPr>
              <a:t>Tsay</a:t>
            </a:r>
            <a:r>
              <a:rPr lang="en" sz="1400" dirty="0">
                <a:solidFill>
                  <a:schemeClr val="dk1"/>
                </a:solidFill>
              </a:rPr>
              <a:t>, </a:t>
            </a:r>
            <a:r>
              <a:rPr lang="en" sz="1400" i="1" dirty="0">
                <a:solidFill>
                  <a:schemeClr val="dk1"/>
                </a:solidFill>
              </a:rPr>
              <a:t>AJRCCM</a:t>
            </a:r>
            <a:r>
              <a:rPr lang="en" sz="1400" dirty="0">
                <a:solidFill>
                  <a:schemeClr val="dk1"/>
                </a:solidFill>
              </a:rPr>
              <a:t>, 2018)</a:t>
            </a:r>
            <a:endParaRPr sz="1400" dirty="0">
              <a:solidFill>
                <a:schemeClr val="dk1"/>
              </a:solidFill>
            </a:endParaRPr>
          </a:p>
          <a:p>
            <a:pPr marL="457200" lvl="0" indent="-317500" algn="l" rtl="0">
              <a:spcBef>
                <a:spcPts val="0"/>
              </a:spcBef>
              <a:spcAft>
                <a:spcPts val="0"/>
              </a:spcAft>
              <a:buSzPts val="1400"/>
              <a:buChar char="●"/>
            </a:pPr>
            <a:r>
              <a:rPr lang="en" sz="1400" dirty="0"/>
              <a:t>Reversible by chemoprevention using myo-inositol (microbial metabolite)</a:t>
            </a:r>
            <a:endParaRPr sz="1400" dirty="0"/>
          </a:p>
        </p:txBody>
      </p:sp>
      <p:sp>
        <p:nvSpPr>
          <p:cNvPr id="154" name="Google Shape;154;p21"/>
          <p:cNvSpPr txBox="1">
            <a:spLocks noGrp="1"/>
          </p:cNvSpPr>
          <p:nvPr>
            <p:ph type="body" idx="1"/>
          </p:nvPr>
        </p:nvSpPr>
        <p:spPr>
          <a:xfrm>
            <a:off x="4815975" y="3058875"/>
            <a:ext cx="3953400" cy="171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Other potential microbe/host interactions:</a:t>
            </a:r>
            <a:endParaRPr sz="1600" dirty="0"/>
          </a:p>
        </p:txBody>
      </p:sp>
      <p:sp>
        <p:nvSpPr>
          <p:cNvPr id="155" name="Google Shape;155;p21"/>
          <p:cNvSpPr txBox="1">
            <a:spLocks noGrp="1"/>
          </p:cNvSpPr>
          <p:nvPr>
            <p:ph type="body" idx="1"/>
          </p:nvPr>
        </p:nvSpPr>
        <p:spPr>
          <a:xfrm>
            <a:off x="4815975" y="3366650"/>
            <a:ext cx="3953400" cy="171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Corynebacterium: PI3K, glycolysis, and reactive oxygen species</a:t>
            </a:r>
            <a:endParaRPr sz="1400" dirty="0"/>
          </a:p>
          <a:p>
            <a:pPr marL="457200" lvl="0" indent="-317500" algn="l" rtl="0">
              <a:spcBef>
                <a:spcPts val="0"/>
              </a:spcBef>
              <a:spcAft>
                <a:spcPts val="0"/>
              </a:spcAft>
              <a:buSzPts val="1400"/>
              <a:buChar char="●"/>
            </a:pPr>
            <a:r>
              <a:rPr lang="en" sz="1400" dirty="0"/>
              <a:t>Pseudomonas: IL6, interferon response</a:t>
            </a:r>
            <a:endParaRPr sz="1400" dirty="0"/>
          </a:p>
          <a:p>
            <a:pPr marL="457200" lvl="0" indent="-317500" algn="l" rtl="0">
              <a:spcBef>
                <a:spcPts val="0"/>
              </a:spcBef>
              <a:spcAft>
                <a:spcPts val="0"/>
              </a:spcAft>
              <a:buSzPts val="1400"/>
              <a:buChar char="●"/>
            </a:pPr>
            <a:r>
              <a:rPr lang="en" sz="1400" dirty="0" err="1"/>
              <a:t>Massilia</a:t>
            </a:r>
            <a:r>
              <a:rPr lang="en" sz="1400" dirty="0"/>
              <a:t>: MYC and EMT signaling</a:t>
            </a:r>
            <a:endParaRPr sz="1400" dirty="0"/>
          </a:p>
          <a:p>
            <a:pPr marL="457200" lvl="0" indent="-317500" algn="l" rtl="0">
              <a:spcBef>
                <a:spcPts val="0"/>
              </a:spcBef>
              <a:spcAft>
                <a:spcPts val="0"/>
              </a:spcAft>
              <a:buSzPts val="1400"/>
              <a:buChar char="●"/>
            </a:pPr>
            <a:r>
              <a:rPr lang="en" sz="1400" dirty="0" err="1"/>
              <a:t>Catellicoccus</a:t>
            </a:r>
            <a:r>
              <a:rPr lang="en" sz="1400" dirty="0"/>
              <a:t>: Oxidative phosphorylation</a:t>
            </a:r>
            <a:endParaRPr sz="1400" dirty="0"/>
          </a:p>
        </p:txBody>
      </p:sp>
      <p:pic>
        <p:nvPicPr>
          <p:cNvPr id="4" name="Picture 3">
            <a:extLst>
              <a:ext uri="{FF2B5EF4-FFF2-40B4-BE49-F238E27FC236}">
                <a16:creationId xmlns:a16="http://schemas.microsoft.com/office/drawing/2014/main" id="{660EBDDD-25DC-344C-413B-0BD0629442EB}"/>
              </a:ext>
            </a:extLst>
          </p:cNvPr>
          <p:cNvPicPr>
            <a:picLocks noChangeAspect="1"/>
          </p:cNvPicPr>
          <p:nvPr/>
        </p:nvPicPr>
        <p:blipFill>
          <a:blip r:embed="rId4"/>
          <a:stretch>
            <a:fillRect/>
          </a:stretch>
        </p:blipFill>
        <p:spPr>
          <a:xfrm>
            <a:off x="5308930" y="947651"/>
            <a:ext cx="2845184" cy="3575363"/>
          </a:xfrm>
          <a:prstGeom prst="rect">
            <a:avLst/>
          </a:prstGeom>
        </p:spPr>
      </p:pic>
      <p:sp>
        <p:nvSpPr>
          <p:cNvPr id="5" name="Google Shape;88;p17">
            <a:extLst>
              <a:ext uri="{FF2B5EF4-FFF2-40B4-BE49-F238E27FC236}">
                <a16:creationId xmlns:a16="http://schemas.microsoft.com/office/drawing/2014/main" id="{84447F66-E71D-723A-BD8A-B3AD2C836707}"/>
              </a:ext>
            </a:extLst>
          </p:cNvPr>
          <p:cNvSpPr txBox="1">
            <a:spLocks noGrp="1"/>
          </p:cNvSpPr>
          <p:nvPr>
            <p:ph type="title"/>
          </p:nvPr>
        </p:nvSpPr>
        <p:spPr>
          <a:xfrm>
            <a:off x="1999787" y="-9206"/>
            <a:ext cx="67695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Host-Microbe Interactions in Cancer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5">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5">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P spid="153" grpId="0" animBg="1"/>
      <p:bldP spid="154" grpId="0" build="p"/>
      <p:bldP spid="15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2FEBE87-45DF-4526-CA12-5C8F3C311761}"/>
              </a:ext>
            </a:extLst>
          </p:cNvPr>
          <p:cNvPicPr>
            <a:picLocks noGrp="1" noChangeAspect="1"/>
          </p:cNvPicPr>
          <p:nvPr>
            <p:ph idx="1"/>
          </p:nvPr>
        </p:nvPicPr>
        <p:blipFill>
          <a:blip r:embed="rId2"/>
          <a:stretch>
            <a:fillRect/>
          </a:stretch>
        </p:blipFill>
        <p:spPr>
          <a:xfrm>
            <a:off x="-1751766" y="-1330778"/>
            <a:ext cx="7982856" cy="4490357"/>
          </a:xfrm>
        </p:spPr>
      </p:pic>
      <p:pic>
        <p:nvPicPr>
          <p:cNvPr id="11" name="Picture 10">
            <a:extLst>
              <a:ext uri="{FF2B5EF4-FFF2-40B4-BE49-F238E27FC236}">
                <a16:creationId xmlns:a16="http://schemas.microsoft.com/office/drawing/2014/main" id="{E452A8BE-B21D-0115-3793-595CD427C6B1}"/>
              </a:ext>
            </a:extLst>
          </p:cNvPr>
          <p:cNvPicPr>
            <a:picLocks noChangeAspect="1"/>
          </p:cNvPicPr>
          <p:nvPr/>
        </p:nvPicPr>
        <p:blipFill>
          <a:blip r:embed="rId3"/>
          <a:stretch>
            <a:fillRect/>
          </a:stretch>
        </p:blipFill>
        <p:spPr>
          <a:xfrm>
            <a:off x="5099810" y="2057144"/>
            <a:ext cx="4044190" cy="3086356"/>
          </a:xfrm>
          <a:prstGeom prst="rect">
            <a:avLst/>
          </a:prstGeom>
        </p:spPr>
      </p:pic>
      <p:pic>
        <p:nvPicPr>
          <p:cNvPr id="9" name="Picture 8">
            <a:extLst>
              <a:ext uri="{FF2B5EF4-FFF2-40B4-BE49-F238E27FC236}">
                <a16:creationId xmlns:a16="http://schemas.microsoft.com/office/drawing/2014/main" id="{14EB5B0D-4D42-B0AE-2176-54119E2C9A4E}"/>
              </a:ext>
            </a:extLst>
          </p:cNvPr>
          <p:cNvPicPr>
            <a:picLocks noChangeAspect="1"/>
          </p:cNvPicPr>
          <p:nvPr/>
        </p:nvPicPr>
        <p:blipFill>
          <a:blip r:embed="rId4"/>
          <a:stretch>
            <a:fillRect/>
          </a:stretch>
        </p:blipFill>
        <p:spPr>
          <a:xfrm>
            <a:off x="5099810" y="0"/>
            <a:ext cx="4343400" cy="2274857"/>
          </a:xfrm>
          <a:prstGeom prst="rect">
            <a:avLst/>
          </a:prstGeom>
        </p:spPr>
      </p:pic>
      <p:pic>
        <p:nvPicPr>
          <p:cNvPr id="13" name="Picture 12">
            <a:extLst>
              <a:ext uri="{FF2B5EF4-FFF2-40B4-BE49-F238E27FC236}">
                <a16:creationId xmlns:a16="http://schemas.microsoft.com/office/drawing/2014/main" id="{B54D8120-C38F-A4FA-D890-035989F097C2}"/>
              </a:ext>
            </a:extLst>
          </p:cNvPr>
          <p:cNvPicPr>
            <a:picLocks noChangeAspect="1"/>
          </p:cNvPicPr>
          <p:nvPr/>
        </p:nvPicPr>
        <p:blipFill>
          <a:blip r:embed="rId5"/>
          <a:stretch>
            <a:fillRect/>
          </a:stretch>
        </p:blipFill>
        <p:spPr>
          <a:xfrm>
            <a:off x="0" y="2274857"/>
            <a:ext cx="5099810" cy="2868643"/>
          </a:xfrm>
          <a:prstGeom prst="rect">
            <a:avLst/>
          </a:prstGeom>
        </p:spPr>
      </p:pic>
    </p:spTree>
    <p:extLst>
      <p:ext uri="{BB962C8B-B14F-4D97-AF65-F5344CB8AC3E}">
        <p14:creationId xmlns:p14="http://schemas.microsoft.com/office/powerpoint/2010/main" val="27018963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D9ABBF-AA96-A972-DAC7-5D8A1EDAAB75}"/>
              </a:ext>
            </a:extLst>
          </p:cNvPr>
          <p:cNvPicPr>
            <a:picLocks noChangeAspect="1"/>
          </p:cNvPicPr>
          <p:nvPr/>
        </p:nvPicPr>
        <p:blipFill>
          <a:blip r:embed="rId3"/>
          <a:stretch>
            <a:fillRect/>
          </a:stretch>
        </p:blipFill>
        <p:spPr>
          <a:xfrm>
            <a:off x="3780770" y="-191663"/>
            <a:ext cx="5340600" cy="3556775"/>
          </a:xfrm>
          <a:prstGeom prst="rect">
            <a:avLst/>
          </a:prstGeom>
        </p:spPr>
      </p:pic>
      <p:pic>
        <p:nvPicPr>
          <p:cNvPr id="10" name="Picture 9" descr="A person standing in front of a large white building&#10;&#10;Description automatically generated with medium confidence">
            <a:extLst>
              <a:ext uri="{FF2B5EF4-FFF2-40B4-BE49-F238E27FC236}">
                <a16:creationId xmlns:a16="http://schemas.microsoft.com/office/drawing/2014/main" id="{4F2024B1-262C-D97A-F42E-B63E292C85F1}"/>
              </a:ext>
            </a:extLst>
          </p:cNvPr>
          <p:cNvPicPr>
            <a:picLocks noChangeAspect="1"/>
          </p:cNvPicPr>
          <p:nvPr/>
        </p:nvPicPr>
        <p:blipFill rotWithShape="1">
          <a:blip r:embed="rId4">
            <a:extLst>
              <a:ext uri="{28A0092B-C50C-407E-A947-70E740481C1C}">
                <a14:useLocalDpi xmlns:a14="http://schemas.microsoft.com/office/drawing/2010/main" val="0"/>
              </a:ext>
            </a:extLst>
          </a:blip>
          <a:srcRect t="22119" b="18898"/>
          <a:stretch/>
        </p:blipFill>
        <p:spPr>
          <a:xfrm>
            <a:off x="6192516" y="2843408"/>
            <a:ext cx="2951484" cy="2300091"/>
          </a:xfrm>
          <a:prstGeom prst="rect">
            <a:avLst/>
          </a:prstGeom>
        </p:spPr>
      </p:pic>
      <p:pic>
        <p:nvPicPr>
          <p:cNvPr id="12" name="Picture 11">
            <a:extLst>
              <a:ext uri="{FF2B5EF4-FFF2-40B4-BE49-F238E27FC236}">
                <a16:creationId xmlns:a16="http://schemas.microsoft.com/office/drawing/2014/main" id="{7D9DC19D-17F1-0ECA-5686-3756F93B115E}"/>
              </a:ext>
            </a:extLst>
          </p:cNvPr>
          <p:cNvPicPr>
            <a:picLocks noChangeAspect="1"/>
          </p:cNvPicPr>
          <p:nvPr/>
        </p:nvPicPr>
        <p:blipFill>
          <a:blip r:embed="rId5"/>
          <a:stretch>
            <a:fillRect/>
          </a:stretch>
        </p:blipFill>
        <p:spPr>
          <a:xfrm>
            <a:off x="-54225" y="524686"/>
            <a:ext cx="3857625" cy="4618813"/>
          </a:xfrm>
          <a:prstGeom prst="rect">
            <a:avLst/>
          </a:prstGeom>
        </p:spPr>
      </p:pic>
      <p:pic>
        <p:nvPicPr>
          <p:cNvPr id="13" name="Picture 12">
            <a:extLst>
              <a:ext uri="{FF2B5EF4-FFF2-40B4-BE49-F238E27FC236}">
                <a16:creationId xmlns:a16="http://schemas.microsoft.com/office/drawing/2014/main" id="{96AC3407-30AE-AB02-2711-1E8CF34C7E40}"/>
              </a:ext>
            </a:extLst>
          </p:cNvPr>
          <p:cNvPicPr>
            <a:picLocks noChangeAspect="1"/>
          </p:cNvPicPr>
          <p:nvPr/>
        </p:nvPicPr>
        <p:blipFill rotWithShape="1">
          <a:blip r:embed="rId6"/>
          <a:srcRect l="13909" t="16675" r="12037" b="15156"/>
          <a:stretch/>
        </p:blipFill>
        <p:spPr>
          <a:xfrm>
            <a:off x="3780770" y="2865169"/>
            <a:ext cx="2411746" cy="2278330"/>
          </a:xfrm>
          <a:prstGeom prst="rect">
            <a:avLst/>
          </a:prstGeom>
        </p:spPr>
      </p:pic>
    </p:spTree>
    <p:extLst>
      <p:ext uri="{BB962C8B-B14F-4D97-AF65-F5344CB8AC3E}">
        <p14:creationId xmlns:p14="http://schemas.microsoft.com/office/powerpoint/2010/main" val="4194511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Screen Shot 2015-09-16 at 12.54.1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9426" y="1"/>
            <a:ext cx="6809415" cy="693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261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C8C-1402-714B-9537-B92EFB9A78C4}"/>
              </a:ext>
            </a:extLst>
          </p:cNvPr>
          <p:cNvSpPr>
            <a:spLocks noGrp="1"/>
          </p:cNvSpPr>
          <p:nvPr>
            <p:ph type="title"/>
          </p:nvPr>
        </p:nvSpPr>
        <p:spPr/>
        <p:txBody>
          <a:bodyPr/>
          <a:lstStyle/>
          <a:p>
            <a:r>
              <a:rPr lang="en-US" dirty="0"/>
              <a:t>Thank you!</a:t>
            </a:r>
          </a:p>
        </p:txBody>
      </p:sp>
      <p:pic>
        <p:nvPicPr>
          <p:cNvPr id="4" name="Content Placeholder 3" descr="Smiling Face with No Fill">
            <a:extLst>
              <a:ext uri="{FF2B5EF4-FFF2-40B4-BE49-F238E27FC236}">
                <a16:creationId xmlns:a16="http://schemas.microsoft.com/office/drawing/2014/main" id="{0C26D5A6-D149-8647-9460-64029C401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5487" y="1681969"/>
            <a:ext cx="3193026" cy="3193026"/>
          </a:xfrm>
          <a:prstGeom prst="rect">
            <a:avLst/>
          </a:prstGeom>
        </p:spPr>
      </p:pic>
    </p:spTree>
    <p:extLst>
      <p:ext uri="{BB962C8B-B14F-4D97-AF65-F5344CB8AC3E}">
        <p14:creationId xmlns:p14="http://schemas.microsoft.com/office/powerpoint/2010/main" val="3229762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Screen Shot 2013-09-09 at 9.22.3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5673" y="570216"/>
            <a:ext cx="8868327" cy="44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101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5" descr="Screen Shot 2013-09-09 at 9.11.57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518" y="586183"/>
            <a:ext cx="8876964" cy="518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5232680"/>
      </p:ext>
    </p:extLst>
  </p:cSld>
  <p:clrMapOvr>
    <a:masterClrMapping/>
  </p:clrMapOvr>
</p:sld>
</file>

<file path=ppt/theme/theme1.xml><?xml version="1.0" encoding="utf-8"?>
<a:theme xmlns:a="http://schemas.openxmlformats.org/drawingml/2006/main" name="RU_template_FASN_16x9 widescreen">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U_template_CCAS_16;9" id="{DD4A8B92-6D83-094F-956C-CEF9C024824F}" vid="{1B19C7C8-82CB-E54C-94DC-BFAC1FBCEE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{475C37C6-E464-DB4D-B155-98CEC92926B2}tf10001120</Template>
  <TotalTime>2448</TotalTime>
  <Words>2130</Words>
  <Application>Microsoft Macintosh PowerPoint</Application>
  <PresentationFormat>On-screen Show (16:9)</PresentationFormat>
  <Paragraphs>427</Paragraphs>
  <Slides>70</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Cambria Math</vt:lpstr>
      <vt:lpstr>CharterBT-Roman</vt:lpstr>
      <vt:lpstr>Courier</vt:lpstr>
      <vt:lpstr>inherit</vt:lpstr>
      <vt:lpstr>Roboto</vt:lpstr>
      <vt:lpstr>Roboto Condensed</vt:lpstr>
      <vt:lpstr>Times New Roman</vt:lpstr>
      <vt:lpstr>RU_template_FASN_16x9 widescreen</vt:lpstr>
      <vt:lpstr>The Microbiome: Methods,  Tools, and Examples</vt:lpstr>
      <vt:lpstr>Installations: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state of the microbiome</vt:lpstr>
      <vt:lpstr>“Metagenomics” Etymology</vt:lpstr>
      <vt:lpstr>The History of the Microbiome</vt:lpstr>
      <vt:lpstr>16S Ribosomal Sequencing</vt:lpstr>
      <vt:lpstr>16S Ribosomal Sequencing</vt:lpstr>
      <vt:lpstr>16S Genomic Diversity</vt:lpstr>
      <vt:lpstr>16S Genomic Diversity</vt:lpstr>
      <vt:lpstr>Ambiguous Alignments</vt:lpstr>
      <vt:lpstr>Whole Metagenome Sequencing</vt:lpstr>
      <vt:lpstr>PowerPoint Presentation</vt:lpstr>
      <vt:lpstr>Metatranscriptome Sequencing</vt:lpstr>
      <vt:lpstr>Alpha Diversity</vt:lpstr>
      <vt:lpstr>Beta Diversity</vt:lpstr>
      <vt:lpstr>Principal Coordinate Analysis</vt:lpstr>
      <vt:lpstr>OTU Tables</vt:lpstr>
      <vt:lpstr>Experimental and Analysis Pipelines</vt:lpstr>
      <vt:lpstr>16S rDNA analysis</vt:lpstr>
      <vt:lpstr> PathoScope:  `Plug and Play' Metagenomic Framework </vt:lpstr>
      <vt:lpstr>PowerPoint Presentation</vt:lpstr>
      <vt:lpstr>MetaScope (New!)</vt:lpstr>
      <vt:lpstr>Accuracy in Mock Communities</vt:lpstr>
      <vt:lpstr>PowerPoint Presentation</vt:lpstr>
      <vt:lpstr>PowerPoint Presentation</vt:lpstr>
      <vt:lpstr>Animalcules: Interactive Microbiome Analysis Toolkit</vt:lpstr>
      <vt:lpstr>PowerPoint Presentation</vt:lpstr>
      <vt:lpstr>Asthma Nasal Metatranscriptomics</vt:lpstr>
      <vt:lpstr>Aperiomics (metagenomics)</vt:lpstr>
      <vt:lpstr>Aperiomics Case Study</vt:lpstr>
      <vt:lpstr>History of microbes and cancer immunotherapy</vt:lpstr>
      <vt:lpstr>Inhibitors of PD-1/PD-L1 in cancers</vt:lpstr>
      <vt:lpstr>Gut microbiome is associated antitumor immunity.</vt:lpstr>
      <vt:lpstr>Study Design Summary</vt:lpstr>
      <vt:lpstr>Alpha Diversity, Shannon Index Over Time</vt:lpstr>
      <vt:lpstr>Beta Diversity, PHATE Embedding</vt:lpstr>
      <vt:lpstr>Buccal Samples, Significant OTUs, Baseline</vt:lpstr>
      <vt:lpstr>Examining the maternal/infant health and HIV exposure in Zambia</vt:lpstr>
      <vt:lpstr>Infant Respiratory Health and HIV Exposure in Zambia</vt:lpstr>
      <vt:lpstr>Development of microbiota over time</vt:lpstr>
      <vt:lpstr>GEE background: Generalized linear models</vt:lpstr>
      <vt:lpstr>PowerPoint Presentation</vt:lpstr>
      <vt:lpstr>GEE Models for Microbiome Analysis</vt:lpstr>
      <vt:lpstr>PowerPoint Presentation</vt:lpstr>
      <vt:lpstr>PowerPoint Presentation</vt:lpstr>
      <vt:lpstr>Microbiome Biomarker for Cancer Interception </vt:lpstr>
      <vt:lpstr>Microbial Interactions in Cancer </vt:lpstr>
      <vt:lpstr>Microbial Interactions in Cancer </vt:lpstr>
      <vt:lpstr>Host-Microbe Interactions in Cancer </vt:lpstr>
      <vt:lpstr>PowerPoint Presentation</vt:lpstr>
      <vt:lpstr>PowerPoint Presentation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eburris</dc:creator>
  <cp:lastModifiedBy>W. Evan Johnson</cp:lastModifiedBy>
  <cp:revision>107</cp:revision>
  <cp:lastPrinted>2019-07-16T15:38:20Z</cp:lastPrinted>
  <dcterms:created xsi:type="dcterms:W3CDTF">2012-05-15T15:26:04Z</dcterms:created>
  <dcterms:modified xsi:type="dcterms:W3CDTF">2024-06-05T13:59:51Z</dcterms:modified>
</cp:coreProperties>
</file>